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"/>
  </p:notesMasterIdLst>
  <p:sldIdLst>
    <p:sldId id="618" r:id="rId2"/>
    <p:sldId id="615" r:id="rId3"/>
    <p:sldId id="623" r:id="rId4"/>
    <p:sldId id="631" r:id="rId5"/>
    <p:sldId id="632" r:id="rId6"/>
    <p:sldId id="626" r:id="rId7"/>
    <p:sldId id="619" r:id="rId8"/>
  </p:sldIdLst>
  <p:sldSz cx="8128000" cy="4572000"/>
  <p:notesSz cx="6858000" cy="9144000"/>
  <p:defaultTextStyle>
    <a:defPPr>
      <a:defRPr lang="en-US"/>
    </a:defPPr>
    <a:lvl1pPr marL="0" algn="l" defTabSz="658368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1pPr>
    <a:lvl2pPr marL="329184" algn="l" defTabSz="658368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2pPr>
    <a:lvl3pPr marL="658368" algn="l" defTabSz="658368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3pPr>
    <a:lvl4pPr marL="987552" algn="l" defTabSz="658368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4pPr>
    <a:lvl5pPr marL="1316736" algn="l" defTabSz="658368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5pPr>
    <a:lvl6pPr marL="1645920" algn="l" defTabSz="658368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6pPr>
    <a:lvl7pPr marL="1975104" algn="l" defTabSz="658368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7pPr>
    <a:lvl8pPr marL="2304288" algn="l" defTabSz="658368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8pPr>
    <a:lvl9pPr marL="2633472" algn="l" defTabSz="658368" rtl="0" eaLnBrk="1" latinLnBrk="0" hangingPunct="1">
      <a:defRPr sz="12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tandil ghoghoberidze" initials="Ag" lastIdx="4" clrIdx="0">
    <p:extLst>
      <p:ext uri="{19B8F6BF-5375-455C-9EA6-DF929625EA0E}">
        <p15:presenceInfo xmlns:p15="http://schemas.microsoft.com/office/powerpoint/2012/main" userId="S-1-5-21-222363083-3194350417-1342096669-1153" providerId="AD"/>
      </p:ext>
    </p:extLst>
  </p:cmAuthor>
  <p:cmAuthor id="2" name="Ana Ugulava" initials="AU" lastIdx="8" clrIdx="1">
    <p:extLst>
      <p:ext uri="{19B8F6BF-5375-455C-9EA6-DF929625EA0E}">
        <p15:presenceInfo xmlns:p15="http://schemas.microsoft.com/office/powerpoint/2012/main" userId="S-1-5-21-222363083-3194350417-1342096669-16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D"/>
    <a:srgbClr val="ECF3FA"/>
    <a:srgbClr val="07385A"/>
    <a:srgbClr val="05284A"/>
    <a:srgbClr val="E59115"/>
    <a:srgbClr val="2E75B6"/>
    <a:srgbClr val="50B9EE"/>
    <a:srgbClr val="595959"/>
    <a:srgbClr val="EDB80D"/>
    <a:srgbClr val="323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5250" autoAdjust="0"/>
  </p:normalViewPr>
  <p:slideViewPr>
    <p:cSldViewPr snapToGrid="0">
      <p:cViewPr varScale="1">
        <p:scale>
          <a:sx n="125" d="100"/>
          <a:sy n="125" d="100"/>
        </p:scale>
        <p:origin x="13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2T22:23:15.860" idx="1">
    <p:pos x="7680" y="0"/>
    <p:text>სურათი და დიზაინი განვაახლოთ</p:text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44D37-2D51-422C-9E3A-B060B8C30EE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9BC68-6990-4F59-9C76-A20A3FAD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84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68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52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36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20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04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288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472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D8FA6-12FE-2440-A243-74B4D8CC5D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19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9BC68-6990-4F59-9C76-A20A3FAD96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7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9BC68-6990-4F59-9C76-A20A3FAD96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2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9BC68-6990-4F59-9C76-A20A3FAD96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7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748242"/>
            <a:ext cx="609600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2401359"/>
            <a:ext cx="60960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F092-878D-498F-9CEB-D4184068E07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F85-3FB2-48C3-8293-2FBC6EBA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8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F092-878D-498F-9CEB-D4184068E07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F85-3FB2-48C3-8293-2FBC6EBA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2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6600" y="243417"/>
            <a:ext cx="1752600" cy="38745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00" y="243417"/>
            <a:ext cx="5156200" cy="387455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F092-878D-498F-9CEB-D4184068E07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F85-3FB2-48C3-8293-2FBC6EBA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8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829384" y="280706"/>
            <a:ext cx="385059" cy="276679"/>
          </a:xfrm>
          <a:prstGeom prst="rect">
            <a:avLst/>
          </a:prstGeom>
        </p:spPr>
        <p:txBody>
          <a:bodyPr/>
          <a:lstStyle>
            <a:lvl1pPr algn="ctr">
              <a:defRPr sz="1065">
                <a:solidFill>
                  <a:srgbClr val="003B5D"/>
                </a:solidFill>
                <a:latin typeface="IntroW01-BlackInlineCaps"/>
                <a:ea typeface="IntroW01-BlackInlineCaps"/>
                <a:cs typeface="IntroW01-BlackInlineCaps"/>
                <a:sym typeface="IntroW01-BlackInlineCap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98176" y="-45080"/>
            <a:ext cx="6528719" cy="883710"/>
          </a:xfrm>
          <a:prstGeom prst="rect">
            <a:avLst/>
          </a:prstGeom>
        </p:spPr>
        <p:txBody>
          <a:bodyPr/>
          <a:lstStyle>
            <a:lvl1pPr>
              <a:defRPr sz="1420" b="1">
                <a:solidFill>
                  <a:srgbClr val="808080"/>
                </a:solidFill>
                <a:latin typeface="BPG Nino Mtavruli"/>
                <a:ea typeface="BPG Nino Mtavruli"/>
                <a:cs typeface="BPG Nino Mtavruli"/>
                <a:sym typeface="BPG Nino Mtavruli"/>
              </a:defRPr>
            </a:lvl1pPr>
          </a:lstStyle>
          <a:p>
            <a:r>
              <a:t>Title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01F435-78B1-49DC-AE87-82BD6A230878}"/>
              </a:ext>
            </a:extLst>
          </p:cNvPr>
          <p:cNvSpPr/>
          <p:nvPr userDrawn="1"/>
        </p:nvSpPr>
        <p:spPr>
          <a:xfrm>
            <a:off x="-5484" y="0"/>
            <a:ext cx="45719" cy="4572001"/>
          </a:xfrm>
          <a:prstGeom prst="rect">
            <a:avLst/>
          </a:prstGeom>
          <a:solidFill>
            <a:srgbClr val="50B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0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170812C5-15EE-4A2F-BE4E-45F2589534FB}"/>
              </a:ext>
            </a:extLst>
          </p:cNvPr>
          <p:cNvSpPr/>
          <p:nvPr userDrawn="1"/>
        </p:nvSpPr>
        <p:spPr>
          <a:xfrm>
            <a:off x="159831" y="654319"/>
            <a:ext cx="2908702" cy="1"/>
          </a:xfrm>
          <a:prstGeom prst="line">
            <a:avLst/>
          </a:prstGeom>
          <a:ln w="6350">
            <a:solidFill>
              <a:srgbClr val="ECB800"/>
            </a:solidFill>
            <a:miter/>
          </a:ln>
        </p:spPr>
        <p:txBody>
          <a:bodyPr lIns="36057" rIns="36057"/>
          <a:lstStyle/>
          <a:p>
            <a:endParaRPr sz="1420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500FAE3F-D7DA-456F-8405-264A8EB8D93B}"/>
              </a:ext>
            </a:extLst>
          </p:cNvPr>
          <p:cNvGrpSpPr/>
          <p:nvPr userDrawn="1"/>
        </p:nvGrpSpPr>
        <p:grpSpPr>
          <a:xfrm>
            <a:off x="7214443" y="152461"/>
            <a:ext cx="21357" cy="504292"/>
            <a:chOff x="0" y="0"/>
            <a:chExt cx="32035" cy="756437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D79109B-2F9D-4C59-9D0B-42C621920D20}"/>
                </a:ext>
              </a:extLst>
            </p:cNvPr>
            <p:cNvSpPr/>
            <p:nvPr/>
          </p:nvSpPr>
          <p:spPr>
            <a:xfrm rot="5400000">
              <a:off x="-104858" y="104857"/>
              <a:ext cx="241751" cy="32036"/>
            </a:xfrm>
            <a:prstGeom prst="rect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65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CD287CBF-A530-495E-AED7-3DACEAB0DA7F}"/>
                </a:ext>
              </a:extLst>
            </p:cNvPr>
            <p:cNvSpPr/>
            <p:nvPr/>
          </p:nvSpPr>
          <p:spPr>
            <a:xfrm rot="5400000">
              <a:off x="-104858" y="362201"/>
              <a:ext cx="241751" cy="32036"/>
            </a:xfrm>
            <a:prstGeom prst="rect">
              <a:avLst/>
            </a:prstGeom>
            <a:solidFill>
              <a:srgbClr val="ECB8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65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5C7913A2-88FC-428F-8265-2915D01C133B}"/>
                </a:ext>
              </a:extLst>
            </p:cNvPr>
            <p:cNvSpPr/>
            <p:nvPr/>
          </p:nvSpPr>
          <p:spPr>
            <a:xfrm rot="5400000">
              <a:off x="-104858" y="619545"/>
              <a:ext cx="241751" cy="32036"/>
            </a:xfrm>
            <a:prstGeom prst="rect">
              <a:avLst/>
            </a:prstGeom>
            <a:solidFill>
              <a:srgbClr val="003B5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65"/>
            </a:p>
          </p:txBody>
        </p:sp>
      </p:grpSp>
      <p:pic>
        <p:nvPicPr>
          <p:cNvPr id="18" name="Graphic 8">
            <a:extLst>
              <a:ext uri="{FF2B5EF4-FFF2-40B4-BE49-F238E27FC236}">
                <a16:creationId xmlns:a16="http://schemas.microsoft.com/office/drawing/2014/main" id="{47B65608-DCD3-4B68-8814-29CF1AEFD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29603" y="98960"/>
            <a:ext cx="798397" cy="5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8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01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F092-878D-498F-9CEB-D4184068E07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F85-3FB2-48C3-8293-2FBC6EBA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9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67" y="1139826"/>
            <a:ext cx="701040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67" y="3059642"/>
            <a:ext cx="701040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F092-878D-498F-9CEB-D4184068E07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F85-3FB2-48C3-8293-2FBC6EBA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8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00" y="1217083"/>
            <a:ext cx="3454400" cy="29008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217083"/>
            <a:ext cx="3454400" cy="29008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F092-878D-498F-9CEB-D4184068E07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F85-3FB2-48C3-8293-2FBC6EBA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0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59" y="243417"/>
            <a:ext cx="7010400" cy="8837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859" y="1120775"/>
            <a:ext cx="3438525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859" y="1670050"/>
            <a:ext cx="3438525" cy="2456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20775"/>
            <a:ext cx="3455459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670050"/>
            <a:ext cx="3455459" cy="2456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F092-878D-498F-9CEB-D4184068E07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F85-3FB2-48C3-8293-2FBC6EBA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9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F092-878D-498F-9CEB-D4184068E07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F85-3FB2-48C3-8293-2FBC6EBA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F092-878D-498F-9CEB-D4184068E07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F85-3FB2-48C3-8293-2FBC6EBA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2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59" y="304800"/>
            <a:ext cx="2621491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459" y="658284"/>
            <a:ext cx="4114800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859" y="1371600"/>
            <a:ext cx="2621491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F092-878D-498F-9CEB-D4184068E07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F85-3FB2-48C3-8293-2FBC6EBA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59" y="304800"/>
            <a:ext cx="2621491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5459" y="658284"/>
            <a:ext cx="4114800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859" y="1371600"/>
            <a:ext cx="2621491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F092-878D-498F-9CEB-D4184068E07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2F85-3FB2-48C3-8293-2FBC6EBA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243417"/>
            <a:ext cx="701040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217083"/>
            <a:ext cx="701040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800" y="4237567"/>
            <a:ext cx="1828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6F092-878D-498F-9CEB-D4184068E072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400" y="4237567"/>
            <a:ext cx="27432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4237567"/>
            <a:ext cx="1828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2F85-3FB2-48C3-8293-2FBC6EBA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7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hyperlink" Target="http://www.enterprise.gov.ge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3"/>
            <a:ext cx="8128000" cy="4632430"/>
          </a:xfrm>
          <a:prstGeom prst="rect">
            <a:avLst/>
          </a:prstGeom>
        </p:spPr>
      </p:pic>
      <p:sp>
        <p:nvSpPr>
          <p:cNvPr id="21" name="TextBox 210">
            <a:extLst>
              <a:ext uri="{FF2B5EF4-FFF2-40B4-BE49-F238E27FC236}">
                <a16:creationId xmlns:a16="http://schemas.microsoft.com/office/drawing/2014/main" id="{9C2B09D5-0074-4548-AF63-0E95C9D4A6D8}"/>
              </a:ext>
            </a:extLst>
          </p:cNvPr>
          <p:cNvSpPr txBox="1"/>
          <p:nvPr/>
        </p:nvSpPr>
        <p:spPr>
          <a:xfrm>
            <a:off x="265375" y="3782309"/>
            <a:ext cx="5525868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5240" tIns="15240" rIns="15240" bIns="15240" numCol="1" anchor="t">
            <a:spAutoFit/>
          </a:bodyPr>
          <a:lstStyle/>
          <a:p>
            <a:pPr lvl="0">
              <a:defRPr sz="3200" b="1"/>
            </a:pPr>
            <a:r>
              <a:rPr lang="ka-GE" sz="2000" b="1" dirty="0" smtClean="0">
                <a:solidFill>
                  <a:schemeClr val="bg1"/>
                </a:solidFill>
                <a:latin typeface="BPG Nino Mtavruli" panose="02000506000000020004" pitchFamily="2" charset="0"/>
              </a:rPr>
              <a:t>მიკრო და მცირე მეწარმეობის ხელშეწყობა</a:t>
            </a:r>
            <a:endParaRPr lang="ka-GE" sz="2000" b="1" dirty="0">
              <a:solidFill>
                <a:schemeClr val="bg1"/>
              </a:solidFill>
              <a:latin typeface="BPG Nino Mtavruli" panose="02000506000000020004" pitchFamily="2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FD03052-E72F-43CA-856B-7443CC9BD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9610" y="3514124"/>
            <a:ext cx="1420023" cy="8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1">
            <a:extLst>
              <a:ext uri="{FF2B5EF4-FFF2-40B4-BE49-F238E27FC236}">
                <a16:creationId xmlns:a16="http://schemas.microsoft.com/office/drawing/2014/main" id="{C0B425AE-00F3-4876-9528-F596BFF7152B}"/>
              </a:ext>
            </a:extLst>
          </p:cNvPr>
          <p:cNvSpPr txBox="1">
            <a:spLocks/>
          </p:cNvSpPr>
          <p:nvPr/>
        </p:nvSpPr>
        <p:spPr>
          <a:xfrm>
            <a:off x="6850742" y="289587"/>
            <a:ext cx="381258" cy="245937"/>
          </a:xfrm>
          <a:prstGeom prst="rect">
            <a:avLst/>
          </a:prstGeom>
        </p:spPr>
        <p:txBody>
          <a:bodyPr vert="horz" lIns="81280" tIns="40640" rIns="81280" bIns="40640" rtlCol="0" anchor="ctr"/>
          <a:lstStyle>
            <a:defPPr>
              <a:defRPr lang="en-US"/>
            </a:defPPr>
            <a:lvl1pPr marL="0" algn="ctr" defTabSz="658368" rtl="0" eaLnBrk="1" latinLnBrk="0" hangingPunct="1">
              <a:defRPr sz="1198" kern="1200">
                <a:solidFill>
                  <a:srgbClr val="003B5D"/>
                </a:solidFill>
                <a:latin typeface="IntroW01-BlackInlineCaps"/>
                <a:ea typeface="IntroW01-BlackInlineCaps"/>
                <a:cs typeface="IntroW01-BlackInlineCaps"/>
                <a:sym typeface="IntroW01-BlackInlineCaps"/>
              </a:defRPr>
            </a:lvl1pPr>
            <a:lvl2pPr marL="329184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8368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552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736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104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04288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33472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</a:t>
            </a:r>
          </a:p>
        </p:txBody>
      </p:sp>
      <p:sp>
        <p:nvSpPr>
          <p:cNvPr id="133" name="Title 1"/>
          <p:cNvSpPr txBox="1">
            <a:spLocks/>
          </p:cNvSpPr>
          <p:nvPr/>
        </p:nvSpPr>
        <p:spPr>
          <a:xfrm>
            <a:off x="99733" y="207759"/>
            <a:ext cx="7091337" cy="435079"/>
          </a:xfrm>
          <a:prstGeom prst="rect">
            <a:avLst/>
          </a:prstGeom>
        </p:spPr>
        <p:txBody>
          <a:bodyPr vert="horz" lIns="72115" tIns="36058" rIns="72115" bIns="36058" rtlCol="0" anchor="b">
            <a:noAutofit/>
          </a:bodyPr>
          <a:lstStyle>
            <a:defPPr>
              <a:defRPr lang="en-US"/>
            </a:defPPr>
            <a:lvl1pPr defTabSz="914407">
              <a:spcBef>
                <a:spcPct val="0"/>
              </a:spcBef>
              <a:buNone/>
              <a:defRPr sz="2000" b="0">
                <a:solidFill>
                  <a:srgbClr val="525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445">
              <a:lnSpc>
                <a:spcPct val="90000"/>
              </a:lnSpc>
            </a:pPr>
            <a:r>
              <a:rPr lang="ka-GE" sz="1600" b="1" dirty="0">
                <a:solidFill>
                  <a:srgbClr val="808080"/>
                </a:solidFill>
                <a:latin typeface="BPG Nino Mtavruli"/>
                <a:ea typeface="BPG Nino Mtavruli"/>
                <a:cs typeface="BPG Nino Mtavruli"/>
                <a:sym typeface="BPG Nino Mtavruli"/>
              </a:rPr>
              <a:t>მიკრო და მცირე მეწარმეობის ხელშეწყობა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89008" y="1275877"/>
            <a:ext cx="6466973" cy="389339"/>
            <a:chOff x="158398" y="3331049"/>
            <a:chExt cx="6610506" cy="516653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C928445B-0269-4C30-A241-64374D0766F7}"/>
                </a:ext>
              </a:extLst>
            </p:cNvPr>
            <p:cNvSpPr/>
            <p:nvPr/>
          </p:nvSpPr>
          <p:spPr>
            <a:xfrm>
              <a:off x="158398" y="3331049"/>
              <a:ext cx="6610506" cy="5166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A973723-855C-414B-A843-5E788BCF4E5F}"/>
                </a:ext>
              </a:extLst>
            </p:cNvPr>
            <p:cNvSpPr/>
            <p:nvPr/>
          </p:nvSpPr>
          <p:spPr>
            <a:xfrm>
              <a:off x="912906" y="3379945"/>
              <a:ext cx="5008471" cy="39240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a-GE" sz="933" dirty="0">
                  <a:solidFill>
                    <a:srgbClr val="002060"/>
                  </a:solidFill>
                  <a:latin typeface="BPG 2017 DejaVu Sans" panose="020B0603030804020204" pitchFamily="34" charset="0"/>
                </a:rPr>
                <a:t>18 წელს მიღწეული საქართველოს მოქალაქე, ფიზიკური პირი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928445B-0269-4C30-A241-64374D0766F7}"/>
              </a:ext>
            </a:extLst>
          </p:cNvPr>
          <p:cNvSpPr/>
          <p:nvPr/>
        </p:nvSpPr>
        <p:spPr>
          <a:xfrm>
            <a:off x="689007" y="821635"/>
            <a:ext cx="6466973" cy="334226"/>
          </a:xfrm>
          <a:prstGeom prst="rect">
            <a:avLst/>
          </a:prstGeom>
          <a:solidFill>
            <a:srgbClr val="052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b="1" dirty="0">
                <a:solidFill>
                  <a:schemeClr val="bg1"/>
                </a:solidFill>
                <a:latin typeface="BPG Nino Mtavruli" panose="02000506000000020004" pitchFamily="2" charset="0"/>
                <a:ea typeface="+mj-ea"/>
                <a:cs typeface="+mj-cs"/>
              </a:rPr>
              <a:t>კრიტერიუმები</a:t>
            </a:r>
            <a:endParaRPr lang="en-US" sz="1400" b="1" dirty="0">
              <a:solidFill>
                <a:schemeClr val="bg1"/>
              </a:solidFill>
              <a:latin typeface="BPG Nino Mtavruli" panose="02000506000000020004" pitchFamily="2" charset="0"/>
              <a:ea typeface="+mj-ea"/>
              <a:cs typeface="+mj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89005" y="1785232"/>
            <a:ext cx="6466974" cy="389339"/>
            <a:chOff x="90078" y="3331049"/>
            <a:chExt cx="6733162" cy="51665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28445B-0269-4C30-A241-64374D0766F7}"/>
                </a:ext>
              </a:extLst>
            </p:cNvPr>
            <p:cNvSpPr/>
            <p:nvPr/>
          </p:nvSpPr>
          <p:spPr>
            <a:xfrm>
              <a:off x="90078" y="3331049"/>
              <a:ext cx="6733162" cy="5166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A973723-855C-414B-A843-5E788BCF4E5F}"/>
                </a:ext>
              </a:extLst>
            </p:cNvPr>
            <p:cNvSpPr/>
            <p:nvPr/>
          </p:nvSpPr>
          <p:spPr>
            <a:xfrm>
              <a:off x="855921" y="3380088"/>
              <a:ext cx="5895651" cy="39240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r>
                <a:rPr lang="ka-GE" sz="933" dirty="0">
                  <a:solidFill>
                    <a:srgbClr val="002060"/>
                  </a:solidFill>
                  <a:latin typeface="BPG 2017 DejaVu Sans" panose="020B0603030804020204" pitchFamily="34" charset="0"/>
                </a:rPr>
                <a:t>აცხადებს მზაობას გამარჯვების შემთხვევაში დარეგისტრირდეს გადასახადის გადამხდელად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928445B-0269-4C30-A241-64374D0766F7}"/>
              </a:ext>
            </a:extLst>
          </p:cNvPr>
          <p:cNvSpPr/>
          <p:nvPr/>
        </p:nvSpPr>
        <p:spPr>
          <a:xfrm>
            <a:off x="689008" y="2415781"/>
            <a:ext cx="6466975" cy="334226"/>
          </a:xfrm>
          <a:prstGeom prst="rect">
            <a:avLst/>
          </a:prstGeom>
          <a:solidFill>
            <a:srgbClr val="E59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900" dirty="0" smtClean="0"/>
          </a:p>
          <a:p>
            <a:pPr algn="ctr"/>
            <a:r>
              <a:rPr lang="ka-GE" sz="1400" b="1" dirty="0">
                <a:solidFill>
                  <a:schemeClr val="bg1"/>
                </a:solidFill>
                <a:latin typeface="BPG Nino Mtavruli" panose="02000506000000020004" pitchFamily="2" charset="0"/>
                <a:ea typeface="+mj-ea"/>
                <a:cs typeface="+mj-cs"/>
              </a:rPr>
              <a:t>შეზღუდვები</a:t>
            </a:r>
          </a:p>
          <a:p>
            <a:pPr algn="ctr"/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89006" y="2867456"/>
            <a:ext cx="6466973" cy="388541"/>
            <a:chOff x="118839" y="3888716"/>
            <a:chExt cx="6467994" cy="51665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28445B-0269-4C30-A241-64374D0766F7}"/>
                </a:ext>
              </a:extLst>
            </p:cNvPr>
            <p:cNvSpPr/>
            <p:nvPr/>
          </p:nvSpPr>
          <p:spPr>
            <a:xfrm>
              <a:off x="118839" y="3888716"/>
              <a:ext cx="6467994" cy="5166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A973723-855C-414B-A843-5E788BCF4E5F}"/>
                </a:ext>
              </a:extLst>
            </p:cNvPr>
            <p:cNvSpPr/>
            <p:nvPr/>
          </p:nvSpPr>
          <p:spPr>
            <a:xfrm>
              <a:off x="923363" y="3914830"/>
              <a:ext cx="5525783" cy="4639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just"/>
              <a:r>
                <a:rPr lang="ka-GE" sz="933" dirty="0">
                  <a:solidFill>
                    <a:srgbClr val="002060"/>
                  </a:solidFill>
                  <a:latin typeface="BPG 2017 DejaVu Sans" panose="020B0603030804020204" pitchFamily="34" charset="0"/>
                </a:rPr>
                <a:t>იურიდიული პირის სტატუსის მქონე მეწარმე-სუბიექტი, მაგ: შპს, სს, კოოპერატივი, ამხანაგობა და ა.შ. 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04" y="3969757"/>
              <a:ext cx="316357" cy="38783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689007" y="3914610"/>
            <a:ext cx="7075772" cy="455245"/>
            <a:chOff x="118765" y="3331049"/>
            <a:chExt cx="7276180" cy="51665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928445B-0269-4C30-A241-64374D0766F7}"/>
                </a:ext>
              </a:extLst>
            </p:cNvPr>
            <p:cNvSpPr/>
            <p:nvPr/>
          </p:nvSpPr>
          <p:spPr>
            <a:xfrm>
              <a:off x="118765" y="3331049"/>
              <a:ext cx="6650140" cy="5166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A973723-855C-414B-A843-5E788BCF4E5F}"/>
                </a:ext>
              </a:extLst>
            </p:cNvPr>
            <p:cNvSpPr/>
            <p:nvPr/>
          </p:nvSpPr>
          <p:spPr>
            <a:xfrm>
              <a:off x="875161" y="3402831"/>
              <a:ext cx="6519784" cy="39240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ka-GE" sz="933" dirty="0" smtClean="0">
                  <a:solidFill>
                    <a:srgbClr val="002060"/>
                  </a:solidFill>
                  <a:latin typeface="BPG 2017 DejaVu Sans" panose="020B0603030804020204" pitchFamily="34" charset="0"/>
                </a:rPr>
                <a:t>2020 </a:t>
              </a:r>
              <a:r>
                <a:rPr lang="ka-GE" sz="933" dirty="0">
                  <a:solidFill>
                    <a:srgbClr val="002060"/>
                  </a:solidFill>
                  <a:latin typeface="BPG 2017 DejaVu Sans" panose="020B0603030804020204" pitchFamily="34" charset="0"/>
                </a:rPr>
                <a:t>- 2022 </a:t>
              </a:r>
              <a:r>
                <a:rPr lang="ka-GE" sz="933" dirty="0" smtClean="0">
                  <a:solidFill>
                    <a:srgbClr val="002060"/>
                  </a:solidFill>
                  <a:latin typeface="BPG 2017 DejaVu Sans" panose="020B0603030804020204" pitchFamily="34" charset="0"/>
                </a:rPr>
                <a:t>წლების </a:t>
              </a:r>
              <a:r>
                <a:rPr lang="ka-GE" sz="933" dirty="0">
                  <a:solidFill>
                    <a:srgbClr val="002060"/>
                  </a:solidFill>
                  <a:latin typeface="BPG 2017 DejaVu Sans" panose="020B0603030804020204" pitchFamily="34" charset="0"/>
                </a:rPr>
                <a:t>ბენეფიციარი 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ka-GE" sz="933" dirty="0" smtClean="0">
                  <a:solidFill>
                    <a:srgbClr val="002060"/>
                  </a:solidFill>
                  <a:latin typeface="BPG 2017 DejaVu Sans" panose="020B0603030804020204" pitchFamily="34" charset="0"/>
                </a:rPr>
                <a:t>2015 - 20</a:t>
              </a:r>
              <a:r>
                <a:rPr lang="en-GB" sz="933" dirty="0">
                  <a:solidFill>
                    <a:srgbClr val="002060"/>
                  </a:solidFill>
                  <a:latin typeface="BPG 2017 DejaVu Sans" panose="020B0603030804020204" pitchFamily="34" charset="0"/>
                </a:rPr>
                <a:t>18</a:t>
              </a:r>
              <a:r>
                <a:rPr lang="ka-GE" sz="933" dirty="0">
                  <a:solidFill>
                    <a:srgbClr val="002060"/>
                  </a:solidFill>
                  <a:latin typeface="BPG 2017 DejaVu Sans" panose="020B0603030804020204" pitchFamily="34" charset="0"/>
                </a:rPr>
                <a:t> წლებში ორჯერ დაფინანსებული ბენეფიციარი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9006" y="3388311"/>
            <a:ext cx="6466973" cy="389339"/>
            <a:chOff x="118840" y="3331049"/>
            <a:chExt cx="6467994" cy="51665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928445B-0269-4C30-A241-64374D0766F7}"/>
                </a:ext>
              </a:extLst>
            </p:cNvPr>
            <p:cNvSpPr/>
            <p:nvPr/>
          </p:nvSpPr>
          <p:spPr>
            <a:xfrm>
              <a:off x="118840" y="3331049"/>
              <a:ext cx="6467994" cy="5166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A973723-855C-414B-A843-5E788BCF4E5F}"/>
                </a:ext>
              </a:extLst>
            </p:cNvPr>
            <p:cNvSpPr/>
            <p:nvPr/>
          </p:nvSpPr>
          <p:spPr>
            <a:xfrm>
              <a:off x="923365" y="3392103"/>
              <a:ext cx="5063651" cy="39240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a-GE" sz="933" dirty="0">
                  <a:solidFill>
                    <a:srgbClr val="002060"/>
                  </a:solidFill>
                  <a:latin typeface="BPG 2017 DejaVu Sans" panose="020B0603030804020204" pitchFamily="34" charset="0"/>
                </a:rPr>
                <a:t>საჯარო მოხელე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73" y="3392352"/>
              <a:ext cx="329787" cy="39404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96" y="1806245"/>
            <a:ext cx="272920" cy="272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5" y="1315293"/>
            <a:ext cx="299160" cy="299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3" y="3977130"/>
            <a:ext cx="330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17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978308E9-74FF-4143-815C-E158E2D6E152}"/>
              </a:ext>
            </a:extLst>
          </p:cNvPr>
          <p:cNvSpPr/>
          <p:nvPr/>
        </p:nvSpPr>
        <p:spPr>
          <a:xfrm>
            <a:off x="187632" y="2651602"/>
            <a:ext cx="631819" cy="80389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E59115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ar-IQ" sz="933" dirty="0">
              <a:solidFill>
                <a:prstClr val="white"/>
              </a:solidFill>
              <a:latin typeface="DejaVu San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742F654-440A-44A4-BE67-0DEBB25A6267}"/>
              </a:ext>
            </a:extLst>
          </p:cNvPr>
          <p:cNvSpPr/>
          <p:nvPr/>
        </p:nvSpPr>
        <p:spPr>
          <a:xfrm>
            <a:off x="3972869" y="1569215"/>
            <a:ext cx="563883" cy="3538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ar-IQ" sz="933" dirty="0">
              <a:solidFill>
                <a:prstClr val="white"/>
              </a:solidFill>
              <a:latin typeface="DejaVu Sans"/>
            </a:endParaRP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888D26FE-4375-4BDB-87CA-4DA16B579E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841066" y="280565"/>
            <a:ext cx="396724" cy="245937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AB74B-E396-4530-AE51-10588B00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5" y="350660"/>
            <a:ext cx="4390852" cy="548639"/>
          </a:xfrm>
        </p:spPr>
        <p:txBody>
          <a:bodyPr anchor="b">
            <a:normAutofit fontScale="90000"/>
          </a:bodyPr>
          <a:lstStyle/>
          <a:p>
            <a:r>
              <a:rPr lang="en-US" sz="1400" dirty="0" smtClean="0">
                <a:latin typeface="BPG Nino Mtavruli" panose="02000506000000020004" pitchFamily="2" charset="0"/>
              </a:rPr>
              <a:t> </a:t>
            </a:r>
            <a:r>
              <a:rPr lang="ka-GE" sz="1800" dirty="0"/>
              <a:t>მიკრო და მცირე მეწარმეობის ხელშეწყობა</a:t>
            </a:r>
            <a:br>
              <a:rPr lang="ka-GE" sz="1800" dirty="0"/>
            </a:br>
            <a:endParaRPr lang="ka-GE" sz="1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7E185BF-0250-49C9-ACCD-9A1BD1A101C0}"/>
              </a:ext>
            </a:extLst>
          </p:cNvPr>
          <p:cNvSpPr/>
          <p:nvPr/>
        </p:nvSpPr>
        <p:spPr>
          <a:xfrm>
            <a:off x="867082" y="2651602"/>
            <a:ext cx="2966093" cy="80389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E59115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ar-IQ" sz="933" dirty="0">
              <a:solidFill>
                <a:prstClr val="white"/>
              </a:solidFill>
              <a:latin typeface="DejaVu San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E185BF-0250-49C9-ACCD-9A1BD1A101C0}"/>
              </a:ext>
            </a:extLst>
          </p:cNvPr>
          <p:cNvSpPr/>
          <p:nvPr/>
        </p:nvSpPr>
        <p:spPr>
          <a:xfrm>
            <a:off x="3979209" y="980956"/>
            <a:ext cx="4001969" cy="5239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ar-IQ" sz="933" dirty="0">
              <a:solidFill>
                <a:prstClr val="white"/>
              </a:solidFill>
              <a:latin typeface="DejaVu San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42F654-440A-44A4-BE67-0DEBB25A6267}"/>
              </a:ext>
            </a:extLst>
          </p:cNvPr>
          <p:cNvSpPr/>
          <p:nvPr/>
        </p:nvSpPr>
        <p:spPr>
          <a:xfrm>
            <a:off x="140143" y="1470558"/>
            <a:ext cx="631819" cy="519935"/>
          </a:xfrm>
          <a:prstGeom prst="rect">
            <a:avLst/>
          </a:prstGeom>
          <a:solidFill>
            <a:srgbClr val="DEEB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ar-IQ" sz="933" dirty="0">
              <a:solidFill>
                <a:prstClr val="white"/>
              </a:solidFill>
              <a:latin typeface="DejaVu San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F7673EF-4AEA-4D06-BD7A-275A1D2805CD}"/>
              </a:ext>
            </a:extLst>
          </p:cNvPr>
          <p:cNvSpPr/>
          <p:nvPr/>
        </p:nvSpPr>
        <p:spPr>
          <a:xfrm>
            <a:off x="812528" y="1487755"/>
            <a:ext cx="2987467" cy="519935"/>
          </a:xfrm>
          <a:prstGeom prst="rect">
            <a:avLst/>
          </a:prstGeom>
          <a:solidFill>
            <a:srgbClr val="DEEB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ar-IQ" sz="933" dirty="0">
              <a:solidFill>
                <a:prstClr val="white"/>
              </a:solidFill>
              <a:latin typeface="DejaVu Sans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673" y="1072463"/>
            <a:ext cx="357923" cy="35792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01" y="1499724"/>
            <a:ext cx="369573" cy="369573"/>
          </a:xfrm>
          <a:prstGeom prst="rect">
            <a:avLst/>
          </a:prstGeom>
        </p:spPr>
      </p:pic>
      <p:sp>
        <p:nvSpPr>
          <p:cNvPr id="58" name="Content Placeholder 2"/>
          <p:cNvSpPr txBox="1">
            <a:spLocks/>
          </p:cNvSpPr>
          <p:nvPr/>
        </p:nvSpPr>
        <p:spPr>
          <a:xfrm>
            <a:off x="771962" y="1683252"/>
            <a:ext cx="3405398" cy="220573"/>
          </a:xfrm>
          <a:prstGeom prst="rect">
            <a:avLst/>
          </a:prstGeom>
        </p:spPr>
        <p:txBody>
          <a:bodyPr vert="horz" wrap="square" lIns="81280" tIns="40640" rIns="81280" bIns="4064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900" b="1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გრანტის </a:t>
            </a:r>
            <a:r>
              <a:rPr lang="ka-GE" sz="900" b="1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მოცულობის ზედა ზღვარი: </a:t>
            </a:r>
            <a:r>
              <a:rPr lang="ka-GE" sz="900" b="1" dirty="0" smtClean="0">
                <a:solidFill>
                  <a:srgbClr val="2E75B6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30 000₾</a:t>
            </a:r>
            <a:endParaRPr lang="ka-GE" sz="900" b="1" dirty="0">
              <a:solidFill>
                <a:srgbClr val="2E75B6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DejaVu Sans Condensed" panose="020B0606030804020204" pitchFamily="34" charset="2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09" y="2879899"/>
            <a:ext cx="347298" cy="347298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8F0EBB3-BB27-44D0-B539-ADCC50039507}"/>
              </a:ext>
            </a:extLst>
          </p:cNvPr>
          <p:cNvSpPr/>
          <p:nvPr/>
        </p:nvSpPr>
        <p:spPr>
          <a:xfrm>
            <a:off x="3979209" y="2477135"/>
            <a:ext cx="4001969" cy="4571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1867">
              <a:latin typeface="DejaVu San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6E92B40-BAB9-40D2-B5BD-54C35342ECC7}"/>
              </a:ext>
            </a:extLst>
          </p:cNvPr>
          <p:cNvSpPr txBox="1"/>
          <p:nvPr/>
        </p:nvSpPr>
        <p:spPr>
          <a:xfrm>
            <a:off x="971301" y="2744271"/>
            <a:ext cx="27179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a-GE" sz="1000" b="1" dirty="0">
                <a:solidFill>
                  <a:srgbClr val="E59115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გრანტის თანხის მიზნობრიობა</a:t>
            </a:r>
            <a:r>
              <a:rPr lang="ka-GE" sz="1000" b="1" dirty="0" smtClean="0">
                <a:solidFill>
                  <a:srgbClr val="E59115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:</a:t>
            </a:r>
            <a:endParaRPr lang="ka-GE" sz="1000" dirty="0">
              <a:solidFill>
                <a:srgbClr val="002060"/>
              </a:solidFill>
              <a:latin typeface="BPG 2017 DejaVu Sans" panose="020B0603030804020204" pitchFamily="34" charset="0"/>
            </a:endParaRPr>
          </a:p>
          <a:p>
            <a:pPr lvl="0"/>
            <a:r>
              <a:rPr lang="en-US" sz="1000" dirty="0" smtClean="0">
                <a:solidFill>
                  <a:srgbClr val="58595B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90</a:t>
            </a:r>
            <a:r>
              <a:rPr lang="ka-GE" sz="1000" dirty="0">
                <a:solidFill>
                  <a:srgbClr val="58595B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% </a:t>
            </a:r>
            <a:r>
              <a:rPr lang="ka-GE" sz="1000" dirty="0" smtClean="0">
                <a:solidFill>
                  <a:srgbClr val="58595B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კაპიტალური ხარჯი</a:t>
            </a:r>
            <a:endParaRPr lang="en-US" sz="1000" dirty="0">
              <a:solidFill>
                <a:srgbClr val="58595B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Roboto _GEO Mt" panose="020B0604020202020204" charset="0"/>
            </a:endParaRPr>
          </a:p>
          <a:p>
            <a:pPr lvl="0"/>
            <a:r>
              <a:rPr lang="en-US" sz="1000" dirty="0">
                <a:solidFill>
                  <a:srgbClr val="58595B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10% </a:t>
            </a:r>
            <a:r>
              <a:rPr lang="ka-GE" sz="1000" dirty="0">
                <a:solidFill>
                  <a:srgbClr val="58595B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საბრუნავი </a:t>
            </a:r>
            <a:r>
              <a:rPr lang="ka-GE" sz="1000" dirty="0" smtClean="0">
                <a:solidFill>
                  <a:srgbClr val="58595B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საშუალებები</a:t>
            </a:r>
            <a:endParaRPr lang="ka-GE" sz="1000" dirty="0">
              <a:solidFill>
                <a:srgbClr val="58595B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Roboto _GEO Mt" panose="020B0604020202020204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4666034" y="1117681"/>
            <a:ext cx="3598783" cy="225639"/>
          </a:xfrm>
          <a:prstGeom prst="rect">
            <a:avLst/>
          </a:prstGeom>
        </p:spPr>
        <p:txBody>
          <a:bodyPr vert="horz" wrap="square" lIns="81280" tIns="40640" rIns="81280" bIns="4064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933" b="1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თანამონაწილეობის მოთხოვნა</a:t>
            </a:r>
            <a:endParaRPr lang="ka-GE" sz="933" b="1" dirty="0">
              <a:solidFill>
                <a:srgbClr val="595959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DejaVu Sans Condensed" panose="020B0606030804020204" pitchFamily="34" charset="2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7E185BF-0250-49C9-ACCD-9A1BD1A101C0}"/>
              </a:ext>
            </a:extLst>
          </p:cNvPr>
          <p:cNvSpPr/>
          <p:nvPr/>
        </p:nvSpPr>
        <p:spPr>
          <a:xfrm>
            <a:off x="4641161" y="1576455"/>
            <a:ext cx="3340017" cy="3466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ar-IQ" sz="933" dirty="0">
              <a:solidFill>
                <a:prstClr val="white"/>
              </a:solidFill>
              <a:latin typeface="DejaVu Sans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4666034" y="1620350"/>
            <a:ext cx="3598783" cy="235962"/>
          </a:xfrm>
          <a:prstGeom prst="rect">
            <a:avLst/>
          </a:prstGeom>
        </p:spPr>
        <p:txBody>
          <a:bodyPr vert="horz" wrap="square" lIns="81280" tIns="40640" rIns="81280" bIns="4064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1000" b="1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ახალი </a:t>
            </a:r>
            <a:r>
              <a:rPr lang="ka-GE" sz="1000" b="1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ბენეფიციარი</a:t>
            </a:r>
            <a:r>
              <a:rPr lang="en-US" sz="1000" b="1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 - </a:t>
            </a:r>
            <a:r>
              <a:rPr lang="en-US" sz="1000" b="1" dirty="0" smtClean="0">
                <a:solidFill>
                  <a:srgbClr val="2E75B6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20%</a:t>
            </a:r>
            <a:endParaRPr lang="ka-GE" sz="1000" b="1" dirty="0">
              <a:solidFill>
                <a:srgbClr val="2E75B6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DejaVu Sans Condensed" panose="020B0606030804020204" pitchFamily="34" charset="2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742F654-440A-44A4-BE67-0DEBB25A6267}"/>
              </a:ext>
            </a:extLst>
          </p:cNvPr>
          <p:cNvSpPr/>
          <p:nvPr/>
        </p:nvSpPr>
        <p:spPr>
          <a:xfrm>
            <a:off x="3972869" y="2000450"/>
            <a:ext cx="563883" cy="3538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ar-IQ" sz="933" dirty="0">
              <a:solidFill>
                <a:prstClr val="white"/>
              </a:solidFill>
              <a:latin typeface="DejaVu San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7E185BF-0250-49C9-ACCD-9A1BD1A101C0}"/>
              </a:ext>
            </a:extLst>
          </p:cNvPr>
          <p:cNvSpPr/>
          <p:nvPr/>
        </p:nvSpPr>
        <p:spPr>
          <a:xfrm>
            <a:off x="4641161" y="2007690"/>
            <a:ext cx="3340017" cy="3466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ar-IQ" sz="933" dirty="0">
              <a:solidFill>
                <a:prstClr val="white"/>
              </a:solidFill>
              <a:latin typeface="DejaVu Sans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4666034" y="2051585"/>
            <a:ext cx="3598783" cy="235962"/>
          </a:xfrm>
          <a:prstGeom prst="rect">
            <a:avLst/>
          </a:prstGeom>
        </p:spPr>
        <p:txBody>
          <a:bodyPr vert="horz" wrap="square" lIns="81280" tIns="40640" rIns="81280" bIns="4064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1000" b="1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არსებული ბენეფიციარი</a:t>
            </a:r>
            <a:r>
              <a:rPr lang="en-US" sz="1000" b="1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 - </a:t>
            </a:r>
            <a:r>
              <a:rPr lang="ka-GE" sz="1000" b="1" dirty="0" smtClean="0">
                <a:solidFill>
                  <a:srgbClr val="2E75B6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5</a:t>
            </a:r>
            <a:r>
              <a:rPr lang="en-US" sz="1000" b="1" dirty="0" smtClean="0">
                <a:solidFill>
                  <a:srgbClr val="2E75B6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0%</a:t>
            </a:r>
            <a:endParaRPr lang="ka-GE" sz="1000" b="1" dirty="0">
              <a:solidFill>
                <a:srgbClr val="2E75B6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DejaVu Sans Condensed" panose="020B0606030804020204" pitchFamily="34" charset="2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7E185BF-0250-49C9-ACCD-9A1BD1A101C0}"/>
              </a:ext>
            </a:extLst>
          </p:cNvPr>
          <p:cNvSpPr/>
          <p:nvPr/>
        </p:nvSpPr>
        <p:spPr>
          <a:xfrm>
            <a:off x="3972869" y="2655111"/>
            <a:ext cx="4008309" cy="5239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ar-IQ" sz="933" dirty="0">
              <a:solidFill>
                <a:prstClr val="white"/>
              </a:solidFill>
              <a:latin typeface="DejaVu Sans"/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4641161" y="2815347"/>
            <a:ext cx="3598783" cy="225639"/>
          </a:xfrm>
          <a:prstGeom prst="rect">
            <a:avLst/>
          </a:prstGeom>
        </p:spPr>
        <p:txBody>
          <a:bodyPr vert="horz" wrap="square" lIns="81280" tIns="40640" rIns="81280" bIns="4064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900" b="1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თანამონაწილეობის მოთხოვნა </a:t>
            </a:r>
            <a:r>
              <a:rPr lang="ka-GE" sz="900" b="1" dirty="0" smtClean="0">
                <a:solidFill>
                  <a:srgbClr val="2E75B6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მაღალმთიან </a:t>
            </a:r>
            <a:r>
              <a:rPr lang="ka-GE" sz="900" b="1" dirty="0">
                <a:solidFill>
                  <a:srgbClr val="2E75B6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რეგიონში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742F654-440A-44A4-BE67-0DEBB25A6267}"/>
              </a:ext>
            </a:extLst>
          </p:cNvPr>
          <p:cNvSpPr/>
          <p:nvPr/>
        </p:nvSpPr>
        <p:spPr>
          <a:xfrm>
            <a:off x="3972869" y="3246482"/>
            <a:ext cx="563883" cy="3538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ar-IQ" sz="933" dirty="0">
              <a:solidFill>
                <a:prstClr val="white"/>
              </a:solidFill>
              <a:latin typeface="DejaVu San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E185BF-0250-49C9-ACCD-9A1BD1A101C0}"/>
              </a:ext>
            </a:extLst>
          </p:cNvPr>
          <p:cNvSpPr/>
          <p:nvPr/>
        </p:nvSpPr>
        <p:spPr>
          <a:xfrm>
            <a:off x="4641161" y="3253722"/>
            <a:ext cx="3340017" cy="3466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ar-IQ" sz="933" dirty="0">
              <a:solidFill>
                <a:prstClr val="white"/>
              </a:solidFill>
              <a:latin typeface="DejaVu Sans"/>
            </a:endParaRPr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4666034" y="3297617"/>
            <a:ext cx="3598783" cy="235962"/>
          </a:xfrm>
          <a:prstGeom prst="rect">
            <a:avLst/>
          </a:prstGeom>
        </p:spPr>
        <p:txBody>
          <a:bodyPr vert="horz" wrap="square" lIns="81280" tIns="40640" rIns="81280" bIns="4064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1000" b="1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ახალი </a:t>
            </a:r>
            <a:r>
              <a:rPr lang="ka-GE" sz="1000" b="1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ბენეფიციარი</a:t>
            </a:r>
            <a:r>
              <a:rPr lang="en-US" sz="1000" b="1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 - </a:t>
            </a:r>
            <a:r>
              <a:rPr lang="ka-GE" sz="1000" b="1" dirty="0" smtClean="0">
                <a:solidFill>
                  <a:srgbClr val="2E75B6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1</a:t>
            </a:r>
            <a:r>
              <a:rPr lang="en-US" sz="1000" b="1" dirty="0" smtClean="0">
                <a:solidFill>
                  <a:srgbClr val="2E75B6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0%</a:t>
            </a:r>
            <a:endParaRPr lang="ka-GE" sz="1000" b="1" dirty="0">
              <a:solidFill>
                <a:srgbClr val="2E75B6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DejaVu Sans Condensed" panose="020B0606030804020204" pitchFamily="34" charset="2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742F654-440A-44A4-BE67-0DEBB25A6267}"/>
              </a:ext>
            </a:extLst>
          </p:cNvPr>
          <p:cNvSpPr/>
          <p:nvPr/>
        </p:nvSpPr>
        <p:spPr>
          <a:xfrm>
            <a:off x="3972869" y="3677717"/>
            <a:ext cx="563883" cy="3538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ar-IQ" sz="933" dirty="0">
              <a:solidFill>
                <a:prstClr val="white"/>
              </a:solidFill>
              <a:latin typeface="DejaVu San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7E185BF-0250-49C9-ACCD-9A1BD1A101C0}"/>
              </a:ext>
            </a:extLst>
          </p:cNvPr>
          <p:cNvSpPr/>
          <p:nvPr/>
        </p:nvSpPr>
        <p:spPr>
          <a:xfrm>
            <a:off x="4641161" y="3684957"/>
            <a:ext cx="3340017" cy="3466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ar-IQ" sz="933" dirty="0">
              <a:solidFill>
                <a:prstClr val="white"/>
              </a:solidFill>
              <a:latin typeface="DejaVu Sans"/>
            </a:endParaRP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4666034" y="3728852"/>
            <a:ext cx="3598783" cy="235962"/>
          </a:xfrm>
          <a:prstGeom prst="rect">
            <a:avLst/>
          </a:prstGeom>
        </p:spPr>
        <p:txBody>
          <a:bodyPr vert="horz" wrap="square" lIns="81280" tIns="40640" rIns="81280" bIns="4064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 sz="1000" b="1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არსებული ბენეფიციარი</a:t>
            </a:r>
            <a:r>
              <a:rPr lang="en-US" sz="1000" b="1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 - </a:t>
            </a:r>
            <a:r>
              <a:rPr lang="ka-GE" sz="1000" b="1" dirty="0" smtClean="0">
                <a:solidFill>
                  <a:srgbClr val="2E75B6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25</a:t>
            </a:r>
            <a:r>
              <a:rPr lang="en-US" sz="1000" b="1" dirty="0" smtClean="0">
                <a:solidFill>
                  <a:srgbClr val="2E75B6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DejaVu Sans Condensed" panose="020B0606030804020204" pitchFamily="34" charset="2"/>
              </a:rPr>
              <a:t>%</a:t>
            </a:r>
            <a:endParaRPr lang="ka-GE" sz="1000" b="1" dirty="0">
              <a:solidFill>
                <a:srgbClr val="2E75B6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DejaVu Sans Condensed" panose="020B0606030804020204" pitchFamily="34" charset="2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8446F464-0F08-4DF2-8235-FEDA8B39BD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63" y="2703975"/>
            <a:ext cx="408790" cy="40879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65" y="2046304"/>
            <a:ext cx="273888" cy="273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24" y="1602926"/>
            <a:ext cx="121195" cy="12119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34" y="1602926"/>
            <a:ext cx="273888" cy="27388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65" y="3698681"/>
            <a:ext cx="273888" cy="273888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24" y="3279880"/>
            <a:ext cx="121195" cy="1211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34" y="3279880"/>
            <a:ext cx="273888" cy="27388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8F0EBB3-BB27-44D0-B539-ADCC50039507}"/>
              </a:ext>
            </a:extLst>
          </p:cNvPr>
          <p:cNvSpPr/>
          <p:nvPr/>
        </p:nvSpPr>
        <p:spPr>
          <a:xfrm>
            <a:off x="185382" y="2477389"/>
            <a:ext cx="3645543" cy="5113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1867"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77567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3">
            <a:extLst>
              <a:ext uri="{FF2B5EF4-FFF2-40B4-BE49-F238E27FC236}">
                <a16:creationId xmlns:a16="http://schemas.microsoft.com/office/drawing/2014/main" id="{6BC16D45-652D-484F-B2C3-0998F8CD5BE4}"/>
              </a:ext>
            </a:extLst>
          </p:cNvPr>
          <p:cNvSpPr/>
          <p:nvPr/>
        </p:nvSpPr>
        <p:spPr>
          <a:xfrm>
            <a:off x="157436" y="578226"/>
            <a:ext cx="2458765" cy="1"/>
          </a:xfrm>
          <a:prstGeom prst="line">
            <a:avLst/>
          </a:prstGeom>
          <a:ln w="6350">
            <a:solidFill>
              <a:srgbClr val="ECB800"/>
            </a:solidFill>
            <a:miter/>
          </a:ln>
        </p:spPr>
        <p:txBody>
          <a:bodyPr lIns="30479" rIns="30479"/>
          <a:lstStyle/>
          <a:p>
            <a:pPr defTabSz="609591">
              <a:defRPr/>
            </a:pPr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itle Text">
            <a:extLst>
              <a:ext uri="{FF2B5EF4-FFF2-40B4-BE49-F238E27FC236}">
                <a16:creationId xmlns:a16="http://schemas.microsoft.com/office/drawing/2014/main" id="{CFE3AD00-D6FD-40F1-99F9-4C1A5412D40F}"/>
              </a:ext>
            </a:extLst>
          </p:cNvPr>
          <p:cNvSpPr txBox="1">
            <a:spLocks/>
          </p:cNvSpPr>
          <p:nvPr/>
        </p:nvSpPr>
        <p:spPr>
          <a:xfrm>
            <a:off x="110850" y="258479"/>
            <a:ext cx="5753837" cy="368869"/>
          </a:xfrm>
          <a:prstGeom prst="rect">
            <a:avLst/>
          </a:prstGeom>
        </p:spPr>
        <p:txBody>
          <a:bodyPr anchor="ctr"/>
          <a:lstStyle>
            <a:lvl1pPr algn="l" defTabSz="9144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808080"/>
                </a:solidFill>
                <a:latin typeface="BPG Nino Mtavruli"/>
                <a:ea typeface="BPG Nino Mtavruli"/>
                <a:cs typeface="BPG Nino Mtavruli"/>
                <a:sym typeface="BPG Nino Mtavruli"/>
              </a:defRPr>
            </a:lvl1pPr>
          </a:lstStyle>
          <a:p>
            <a:pPr lvl="0"/>
            <a:r>
              <a:rPr lang="ka-GE" sz="1600" dirty="0"/>
              <a:t>მიკრო და მცირე მეწარმეობის ხელშეწყობა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CEF78D-3ED8-4740-8C85-26B414517AEF}"/>
              </a:ext>
            </a:extLst>
          </p:cNvPr>
          <p:cNvSpPr/>
          <p:nvPr/>
        </p:nvSpPr>
        <p:spPr>
          <a:xfrm>
            <a:off x="110850" y="803448"/>
            <a:ext cx="3491333" cy="339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a-GE" sz="1333" b="1" dirty="0">
                <a:solidFill>
                  <a:srgbClr val="FFFFFF"/>
                </a:solidFill>
                <a:latin typeface="BPG Nino Mtavruli" panose="02000506000000020004" pitchFamily="2" charset="0"/>
              </a:rPr>
              <a:t>დაფინანსების სფეროები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C439C-5E30-422D-B752-B4AA677090F2}"/>
              </a:ext>
            </a:extLst>
          </p:cNvPr>
          <p:cNvSpPr/>
          <p:nvPr/>
        </p:nvSpPr>
        <p:spPr>
          <a:xfrm>
            <a:off x="139400" y="1437226"/>
            <a:ext cx="3491333" cy="339635"/>
          </a:xfrm>
          <a:prstGeom prst="rect">
            <a:avLst/>
          </a:prstGeom>
          <a:solidFill>
            <a:srgbClr val="3F3F3F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2"/>
            <a:r>
              <a:rPr lang="ka-GE" sz="933" dirty="0">
                <a:solidFill>
                  <a:srgbClr val="002060"/>
                </a:solidFill>
                <a:latin typeface="BPG 2017 DejaVu Sans" panose="020B0603030804020204" pitchFamily="34" charset="0"/>
              </a:rPr>
              <a:t>ტურისტული სერვისები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01E0F8-C750-4D0E-BD61-78DBFD82A0A6}"/>
              </a:ext>
            </a:extLst>
          </p:cNvPr>
          <p:cNvSpPr/>
          <p:nvPr/>
        </p:nvSpPr>
        <p:spPr>
          <a:xfrm>
            <a:off x="117936" y="1965312"/>
            <a:ext cx="3491333" cy="339635"/>
          </a:xfrm>
          <a:prstGeom prst="rect">
            <a:avLst/>
          </a:prstGeom>
          <a:solidFill>
            <a:srgbClr val="3F3F3F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2"/>
            <a:r>
              <a:rPr lang="ka-GE" sz="933" dirty="0">
                <a:solidFill>
                  <a:srgbClr val="002060"/>
                </a:solidFill>
                <a:latin typeface="BPG 2017 DejaVu Sans" panose="020B0603030804020204" pitchFamily="34" charset="0"/>
              </a:rPr>
              <a:t>ტურისტული განთავსება (სასტუმროები, საოჯახო სასტუმროები და სხვა 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DB0BB6-9A82-4C37-9676-D433CE2C606F}"/>
              </a:ext>
            </a:extLst>
          </p:cNvPr>
          <p:cNvSpPr/>
          <p:nvPr/>
        </p:nvSpPr>
        <p:spPr>
          <a:xfrm>
            <a:off x="117936" y="3069513"/>
            <a:ext cx="3491333" cy="339635"/>
          </a:xfrm>
          <a:prstGeom prst="rect">
            <a:avLst/>
          </a:prstGeom>
          <a:solidFill>
            <a:srgbClr val="3F3F3F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2"/>
            <a:r>
              <a:rPr lang="ka-GE" sz="933" dirty="0">
                <a:solidFill>
                  <a:srgbClr val="002060"/>
                </a:solidFill>
                <a:latin typeface="BPG 2017 DejaVu Sans" panose="020B0603030804020204" pitchFamily="34" charset="0"/>
              </a:rPr>
              <a:t>სოფლის მეურნეობის მეორადი პროდუქტების წარმოება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1B787B-1597-4E10-BF69-F4FC2F3C2149}"/>
              </a:ext>
            </a:extLst>
          </p:cNvPr>
          <p:cNvSpPr/>
          <p:nvPr/>
        </p:nvSpPr>
        <p:spPr>
          <a:xfrm>
            <a:off x="110850" y="2525058"/>
            <a:ext cx="3491333" cy="339635"/>
          </a:xfrm>
          <a:prstGeom prst="rect">
            <a:avLst/>
          </a:prstGeom>
          <a:solidFill>
            <a:srgbClr val="3F3F3F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2"/>
            <a:r>
              <a:rPr lang="ka-GE" sz="933" dirty="0">
                <a:solidFill>
                  <a:srgbClr val="002060"/>
                </a:solidFill>
                <a:latin typeface="BPG 2017 DejaVu Sans" panose="020B0603030804020204" pitchFamily="34" charset="0"/>
              </a:rPr>
              <a:t>ტურიზმთან დაკავშირებული წარმოება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973723-855C-414B-A843-5E788BCF4E5F}"/>
              </a:ext>
            </a:extLst>
          </p:cNvPr>
          <p:cNvSpPr/>
          <p:nvPr/>
        </p:nvSpPr>
        <p:spPr>
          <a:xfrm>
            <a:off x="110850" y="3626653"/>
            <a:ext cx="3491333" cy="339635"/>
          </a:xfrm>
          <a:prstGeom prst="rect">
            <a:avLst/>
          </a:prstGeom>
          <a:solidFill>
            <a:srgbClr val="3F3F3F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2"/>
            <a:r>
              <a:rPr lang="ka-GE" sz="933" dirty="0">
                <a:solidFill>
                  <a:srgbClr val="002060"/>
                </a:solidFill>
                <a:latin typeface="BPG 2017 DejaVu Sans" panose="020B0603030804020204" pitchFamily="34" charset="0"/>
              </a:rPr>
              <a:t>ნებისმიერი სახის მომსახურება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AD4D837-81B5-4A80-B544-4C27A6012C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1" y="1959783"/>
            <a:ext cx="306669" cy="3066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10302E2-862E-4D7A-9CD3-F47F38DDFAF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8" y="1480710"/>
            <a:ext cx="278811" cy="2788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199B1E8-E42C-462C-8E67-98E40BE017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6" y="2512471"/>
            <a:ext cx="306669" cy="3066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CCA40C9-231B-4857-A286-B8E4625DFF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6" y="3081227"/>
            <a:ext cx="281267" cy="2812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2D56279-1FF0-4392-A11D-3E7A27B4611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6" y="3644058"/>
            <a:ext cx="278812" cy="27881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DF5BE7F-F542-41E5-9357-FB18846C94A5}"/>
              </a:ext>
            </a:extLst>
          </p:cNvPr>
          <p:cNvSpPr/>
          <p:nvPr/>
        </p:nvSpPr>
        <p:spPr>
          <a:xfrm>
            <a:off x="3676086" y="803448"/>
            <a:ext cx="4205611" cy="339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a-GE" sz="1333" b="1" dirty="0">
                <a:solidFill>
                  <a:srgbClr val="FFFFFF"/>
                </a:solidFill>
                <a:latin typeface="BPG Nino Mtavruli" panose="02000506000000020004" pitchFamily="2" charset="0"/>
              </a:rPr>
              <a:t>პროგრამის პრიორიტეტები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7284B4-A33E-4826-BA30-B29672068679}"/>
              </a:ext>
            </a:extLst>
          </p:cNvPr>
          <p:cNvSpPr/>
          <p:nvPr/>
        </p:nvSpPr>
        <p:spPr>
          <a:xfrm>
            <a:off x="3676086" y="1256947"/>
            <a:ext cx="4205611" cy="339635"/>
          </a:xfrm>
          <a:prstGeom prst="rect">
            <a:avLst/>
          </a:prstGeom>
          <a:solidFill>
            <a:srgbClr val="3F3F3F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2"/>
            <a:r>
              <a:rPr lang="ka-GE" sz="933" dirty="0">
                <a:solidFill>
                  <a:srgbClr val="002060"/>
                </a:solidFill>
                <a:latin typeface="BPG 2017 DejaVu Sans" panose="020B0603030804020204" pitchFamily="34" charset="0"/>
              </a:rPr>
              <a:t>ახალგაზრდა (29 წლის ასაკის ჩათვლით) მეწარმე სუბიექტის მიერ ბიზნესის დაწყება/გაფართოება;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7DB8A8E-9466-4D35-B457-25762D9AB38A}"/>
              </a:ext>
            </a:extLst>
          </p:cNvPr>
          <p:cNvSpPr/>
          <p:nvPr/>
        </p:nvSpPr>
        <p:spPr>
          <a:xfrm>
            <a:off x="3676086" y="1656936"/>
            <a:ext cx="4205611" cy="339635"/>
          </a:xfrm>
          <a:prstGeom prst="rect">
            <a:avLst/>
          </a:prstGeom>
          <a:solidFill>
            <a:srgbClr val="3F3F3F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2"/>
            <a:r>
              <a:rPr lang="ka-GE" sz="933" dirty="0">
                <a:solidFill>
                  <a:srgbClr val="002060"/>
                </a:solidFill>
                <a:latin typeface="BPG 2017 DejaVu Sans" panose="020B0603030804020204" pitchFamily="34" charset="0"/>
              </a:rPr>
              <a:t>განთავსების საშუალებებსა და ტურისტულ სერვისებზე ორიენტირებული პროექტი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17471F-D7E1-4372-AD4B-08879EECAFA0}"/>
              </a:ext>
            </a:extLst>
          </p:cNvPr>
          <p:cNvSpPr/>
          <p:nvPr/>
        </p:nvSpPr>
        <p:spPr>
          <a:xfrm>
            <a:off x="3676086" y="2454111"/>
            <a:ext cx="4205611" cy="339635"/>
          </a:xfrm>
          <a:prstGeom prst="rect">
            <a:avLst/>
          </a:prstGeom>
          <a:solidFill>
            <a:srgbClr val="3F3F3F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2"/>
            <a:r>
              <a:rPr lang="ka-GE" sz="933" dirty="0">
                <a:solidFill>
                  <a:srgbClr val="002060"/>
                </a:solidFill>
                <a:latin typeface="BPG 2017 DejaVu Sans" panose="020B0603030804020204" pitchFamily="34" charset="0"/>
              </a:rPr>
              <a:t>ახალი ბიზნესის წამოწყება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A68491F-3CBF-4530-97BD-7AB3B8759CF1}"/>
              </a:ext>
            </a:extLst>
          </p:cNvPr>
          <p:cNvSpPr/>
          <p:nvPr/>
        </p:nvSpPr>
        <p:spPr>
          <a:xfrm>
            <a:off x="3676086" y="2854803"/>
            <a:ext cx="4205611" cy="339635"/>
          </a:xfrm>
          <a:prstGeom prst="rect">
            <a:avLst/>
          </a:prstGeom>
          <a:solidFill>
            <a:srgbClr val="3F3F3F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2"/>
            <a:r>
              <a:rPr lang="ka-GE" sz="933" dirty="0">
                <a:solidFill>
                  <a:srgbClr val="002060"/>
                </a:solidFill>
                <a:latin typeface="BPG 2017 DejaVu Sans" panose="020B0603030804020204" pitchFamily="34" charset="0"/>
              </a:rPr>
              <a:t>ქალი მეწარმის მიერ ბიზნესის დაწყება/გაფართოება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D5BC5DB-8844-4FAE-9382-562EAAE1F08E}"/>
              </a:ext>
            </a:extLst>
          </p:cNvPr>
          <p:cNvSpPr/>
          <p:nvPr/>
        </p:nvSpPr>
        <p:spPr>
          <a:xfrm>
            <a:off x="3676086" y="3255495"/>
            <a:ext cx="4205611" cy="339635"/>
          </a:xfrm>
          <a:prstGeom prst="rect">
            <a:avLst/>
          </a:prstGeom>
          <a:solidFill>
            <a:srgbClr val="3F3F3F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2"/>
            <a:r>
              <a:rPr lang="ka-GE" sz="933" dirty="0">
                <a:solidFill>
                  <a:srgbClr val="002060"/>
                </a:solidFill>
                <a:latin typeface="BPG 2017 DejaVu Sans" panose="020B0603030804020204" pitchFamily="34" charset="0"/>
              </a:rPr>
              <a:t>სოფლად/მაღალმთიან დასახლებებში ბიზნესის დაწყება/გაფართოება;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856CE67-E35E-4421-9988-84B70A129243}"/>
              </a:ext>
            </a:extLst>
          </p:cNvPr>
          <p:cNvSpPr/>
          <p:nvPr/>
        </p:nvSpPr>
        <p:spPr>
          <a:xfrm>
            <a:off x="3676086" y="2043529"/>
            <a:ext cx="4205611" cy="339635"/>
          </a:xfrm>
          <a:prstGeom prst="rect">
            <a:avLst/>
          </a:prstGeom>
          <a:solidFill>
            <a:srgbClr val="3F3F3F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2"/>
            <a:r>
              <a:rPr lang="ka-GE" sz="933" dirty="0">
                <a:solidFill>
                  <a:srgbClr val="002060"/>
                </a:solidFill>
                <a:latin typeface="BPG 2017 DejaVu Sans" panose="020B0603030804020204" pitchFamily="34" charset="0"/>
              </a:rPr>
              <a:t>იძულებით გადაადგილებულ პირთა – დევნილთა მიერ ბიზნესის დაწყება/გაფართოება.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C4BE073-1521-4BD6-8FD1-0E4CFEDF433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83" y="1279075"/>
            <a:ext cx="284680" cy="28468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045C091-42D6-4C3B-9590-707B83967E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97" y="1688195"/>
            <a:ext cx="277117" cy="27711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7D1712A-9DE0-44BF-91D0-9781ACBDA4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84" y="2487444"/>
            <a:ext cx="277117" cy="2771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CB269C2-C9B4-416A-B223-6DF8E8913A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84" y="2886062"/>
            <a:ext cx="277117" cy="27711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E89975B-1A96-4145-9BB7-A3EE06933B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974" y="3289049"/>
            <a:ext cx="272527" cy="27252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CFFABA4-BDE0-476C-A2BD-98B32EB26E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003" y="2085175"/>
            <a:ext cx="307879" cy="30787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D5BC5DB-8844-4FAE-9382-562EAAE1F08E}"/>
              </a:ext>
            </a:extLst>
          </p:cNvPr>
          <p:cNvSpPr/>
          <p:nvPr/>
        </p:nvSpPr>
        <p:spPr>
          <a:xfrm>
            <a:off x="3676086" y="3671041"/>
            <a:ext cx="4205611" cy="339635"/>
          </a:xfrm>
          <a:prstGeom prst="rect">
            <a:avLst/>
          </a:prstGeom>
          <a:solidFill>
            <a:srgbClr val="3F3F3F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2"/>
            <a:r>
              <a:rPr lang="ka-GE" sz="933" dirty="0">
                <a:solidFill>
                  <a:srgbClr val="002060"/>
                </a:solidFill>
                <a:latin typeface="BPG 2017 DejaVu Sans" panose="020B0603030804020204" pitchFamily="34" charset="0"/>
              </a:rPr>
              <a:t>შშმ პირთა მიერ ბიზნესის დაწყება/გაფართოება</a:t>
            </a:r>
            <a:r>
              <a:rPr lang="ka-GE" sz="933" dirty="0">
                <a:solidFill>
                  <a:srgbClr val="FF0000"/>
                </a:solidFill>
                <a:latin typeface="BPG 2017 DejaVu Sans" panose="020B0603030804020204" pitchFamily="34" charset="0"/>
              </a:rPr>
              <a:t>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CB269C2-C9B4-416A-B223-6DF8E8913A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84" y="3689171"/>
            <a:ext cx="277117" cy="27711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27284B4-A33E-4826-BA30-B29672068679}"/>
              </a:ext>
            </a:extLst>
          </p:cNvPr>
          <p:cNvSpPr/>
          <p:nvPr/>
        </p:nvSpPr>
        <p:spPr>
          <a:xfrm>
            <a:off x="3676086" y="4089496"/>
            <a:ext cx="4205611" cy="430790"/>
          </a:xfrm>
          <a:prstGeom prst="rect">
            <a:avLst/>
          </a:prstGeom>
          <a:solidFill>
            <a:srgbClr val="3F3F3F">
              <a:lumMod val="20000"/>
              <a:lumOff val="80000"/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2"/>
            <a:r>
              <a:rPr lang="ka-GE" sz="933" dirty="0" smtClean="0">
                <a:solidFill>
                  <a:srgbClr val="002060"/>
                </a:solidFill>
                <a:latin typeface="BPG 2017 DejaVu Sans" panose="020B0603030804020204" pitchFamily="34" charset="0"/>
              </a:rPr>
              <a:t>საარსებო </a:t>
            </a:r>
            <a:r>
              <a:rPr lang="ka-GE" sz="933" dirty="0">
                <a:solidFill>
                  <a:srgbClr val="002060"/>
                </a:solidFill>
                <a:latin typeface="BPG 2017 DejaVu Sans" panose="020B0603030804020204" pitchFamily="34" charset="0"/>
              </a:rPr>
              <a:t>შემწეობის მიმღები ოჯახის </a:t>
            </a:r>
            <a:r>
              <a:rPr lang="ka-GE" sz="933" dirty="0" smtClean="0">
                <a:solidFill>
                  <a:srgbClr val="002060"/>
                </a:solidFill>
                <a:latin typeface="BPG 2017 DejaVu Sans" panose="020B0603030804020204" pitchFamily="34" charset="0"/>
              </a:rPr>
              <a:t>წევრის </a:t>
            </a:r>
            <a:r>
              <a:rPr lang="ka-GE" sz="933" dirty="0">
                <a:solidFill>
                  <a:srgbClr val="002060"/>
                </a:solidFill>
                <a:latin typeface="BPG 2017 DejaVu Sans" panose="020B0603030804020204" pitchFamily="34" charset="0"/>
              </a:rPr>
              <a:t>მიერ ბიზნესის დაწყება/გაფართოება</a:t>
            </a:r>
            <a:r>
              <a:rPr lang="ka-GE" sz="933" dirty="0">
                <a:solidFill>
                  <a:srgbClr val="FF0000"/>
                </a:solidFill>
                <a:latin typeface="BPG 2017 DejaVu Sans" panose="020B0603030804020204" pitchFamily="34" charset="0"/>
              </a:rPr>
              <a:t>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CB269C2-C9B4-416A-B223-6DF8E8913A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84" y="4121564"/>
            <a:ext cx="277117" cy="2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32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34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C928445B-0269-4C30-A241-64374D0766F7}"/>
              </a:ext>
            </a:extLst>
          </p:cNvPr>
          <p:cNvSpPr/>
          <p:nvPr/>
        </p:nvSpPr>
        <p:spPr>
          <a:xfrm>
            <a:off x="809356" y="859902"/>
            <a:ext cx="6428434" cy="334226"/>
          </a:xfrm>
          <a:prstGeom prst="rect">
            <a:avLst/>
          </a:prstGeom>
          <a:solidFill>
            <a:srgbClr val="E59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3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7" name="Title 1"/>
          <p:cNvSpPr txBox="1">
            <a:spLocks/>
          </p:cNvSpPr>
          <p:nvPr/>
        </p:nvSpPr>
        <p:spPr>
          <a:xfrm>
            <a:off x="1178071" y="902814"/>
            <a:ext cx="5863066" cy="301740"/>
          </a:xfrm>
          <a:prstGeom prst="rect">
            <a:avLst/>
          </a:prstGeom>
        </p:spPr>
        <p:txBody>
          <a:bodyPr vert="horz" lIns="72115" tIns="36058" rIns="72115" bIns="36058" rtlCol="0" anchor="ctr">
            <a:noAutofit/>
          </a:bodyPr>
          <a:lstStyle>
            <a:defPPr>
              <a:defRPr lang="en-US"/>
            </a:defPPr>
            <a:lvl1pPr defTabSz="914407">
              <a:spcBef>
                <a:spcPct val="0"/>
              </a:spcBef>
              <a:buNone/>
              <a:defRPr sz="2000" b="0">
                <a:solidFill>
                  <a:srgbClr val="525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ka-GE" sz="1400" b="1" dirty="0">
                <a:solidFill>
                  <a:schemeClr val="bg1"/>
                </a:solidFill>
                <a:latin typeface="BPG Nino Mtavruli" panose="02000506000000020004" pitchFamily="2" charset="0"/>
                <a:cs typeface="+mj-cs"/>
              </a:rPr>
              <a:t>საქმიანობასთან დაკავშირებული შეზღუდვები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09356" y="1247466"/>
            <a:ext cx="6428434" cy="561345"/>
            <a:chOff x="158399" y="1079798"/>
            <a:chExt cx="6428434" cy="561345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928445B-0269-4C30-A241-64374D0766F7}"/>
                </a:ext>
              </a:extLst>
            </p:cNvPr>
            <p:cNvSpPr/>
            <p:nvPr/>
          </p:nvSpPr>
          <p:spPr>
            <a:xfrm>
              <a:off x="158399" y="1094126"/>
              <a:ext cx="6428434" cy="5166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23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3CC439C-5E30-422D-B752-B4AA677090F2}"/>
                </a:ext>
              </a:extLst>
            </p:cNvPr>
            <p:cNvSpPr/>
            <p:nvPr/>
          </p:nvSpPr>
          <p:spPr>
            <a:xfrm>
              <a:off x="985577" y="1079798"/>
              <a:ext cx="4983249" cy="56134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/>
              <a:r>
                <a:rPr lang="ka-GE" sz="933" dirty="0">
                  <a:solidFill>
                    <a:srgbClr val="002060"/>
                  </a:solidFill>
                  <a:latin typeface="BPG 2017 DejaVu Sans" panose="020B0603030804020204" pitchFamily="34" charset="0"/>
                </a:rPr>
                <a:t>სოფლის მეურნეობის პირველადი წარმოება და მასთან დაკავშირებული მომსახურება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72" y="1171435"/>
              <a:ext cx="366765" cy="36676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809356" y="1851723"/>
            <a:ext cx="6428434" cy="565409"/>
            <a:chOff x="158399" y="1651568"/>
            <a:chExt cx="6428434" cy="565409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928445B-0269-4C30-A241-64374D0766F7}"/>
                </a:ext>
              </a:extLst>
            </p:cNvPr>
            <p:cNvSpPr/>
            <p:nvPr/>
          </p:nvSpPr>
          <p:spPr>
            <a:xfrm>
              <a:off x="158399" y="1654066"/>
              <a:ext cx="6428434" cy="5166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23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91B787B-1597-4E10-BF69-F4FC2F3C2149}"/>
                </a:ext>
              </a:extLst>
            </p:cNvPr>
            <p:cNvSpPr/>
            <p:nvPr/>
          </p:nvSpPr>
          <p:spPr>
            <a:xfrm>
              <a:off x="985577" y="1651568"/>
              <a:ext cx="5008473" cy="56540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r>
                <a:rPr lang="ka-GE" sz="933" dirty="0">
                  <a:solidFill>
                    <a:srgbClr val="002060"/>
                  </a:solidFill>
                  <a:latin typeface="BPG 2017 DejaVu Sans" panose="020B0603030804020204" pitchFamily="34" charset="0"/>
                </a:rPr>
                <a:t>სატრანსპორტო საშუალებების შეძენა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23" y="1726509"/>
              <a:ext cx="374909" cy="37490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09356" y="3631345"/>
            <a:ext cx="6428434" cy="516653"/>
            <a:chOff x="158399" y="2771571"/>
            <a:chExt cx="6428434" cy="516653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928445B-0269-4C30-A241-64374D0766F7}"/>
                </a:ext>
              </a:extLst>
            </p:cNvPr>
            <p:cNvSpPr/>
            <p:nvPr/>
          </p:nvSpPr>
          <p:spPr>
            <a:xfrm>
              <a:off x="158399" y="2771571"/>
              <a:ext cx="6428434" cy="5166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23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A973723-855C-414B-A843-5E788BCF4E5F}"/>
                </a:ext>
              </a:extLst>
            </p:cNvPr>
            <p:cNvSpPr/>
            <p:nvPr/>
          </p:nvSpPr>
          <p:spPr>
            <a:xfrm>
              <a:off x="985577" y="2819622"/>
              <a:ext cx="5011625" cy="4021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r>
                <a:rPr lang="ka-GE" sz="933" dirty="0">
                  <a:solidFill>
                    <a:srgbClr val="002060"/>
                  </a:solidFill>
                  <a:latin typeface="BPG 2017 DejaVu Sans" panose="020B0603030804020204" pitchFamily="34" charset="0"/>
                </a:rPr>
                <a:t>თამბაქოს წარმოება ან/და ვაჭრობა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8445B-0269-4C30-A241-64374D0766F7}"/>
              </a:ext>
            </a:extLst>
          </p:cNvPr>
          <p:cNvSpPr/>
          <p:nvPr/>
        </p:nvSpPr>
        <p:spPr bwMode="hidden">
          <a:xfrm>
            <a:off x="809356" y="3045149"/>
            <a:ext cx="6428434" cy="516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89" b="1" dirty="0">
              <a:solidFill>
                <a:srgbClr val="595959"/>
              </a:solidFill>
              <a:latin typeface="BPG 2017 DejaVu Sans" panose="020B0603030804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09356" y="2458953"/>
            <a:ext cx="6428434" cy="1063266"/>
            <a:chOff x="158399" y="2466072"/>
            <a:chExt cx="6428434" cy="1063266"/>
          </a:xfrm>
        </p:grpSpPr>
        <p:grpSp>
          <p:nvGrpSpPr>
            <p:cNvPr id="31" name="Group 30"/>
            <p:cNvGrpSpPr/>
            <p:nvPr/>
          </p:nvGrpSpPr>
          <p:grpSpPr>
            <a:xfrm>
              <a:off x="158399" y="2466072"/>
              <a:ext cx="6428434" cy="1063266"/>
              <a:chOff x="158399" y="2771571"/>
              <a:chExt cx="6428434" cy="106326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928445B-0269-4C30-A241-64374D0766F7}"/>
                  </a:ext>
                </a:extLst>
              </p:cNvPr>
              <p:cNvSpPr/>
              <p:nvPr/>
            </p:nvSpPr>
            <p:spPr>
              <a:xfrm>
                <a:off x="158399" y="2771571"/>
                <a:ext cx="6428434" cy="516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23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A973723-855C-414B-A843-5E788BCF4E5F}"/>
                  </a:ext>
                </a:extLst>
              </p:cNvPr>
              <p:cNvSpPr/>
              <p:nvPr/>
            </p:nvSpPr>
            <p:spPr>
              <a:xfrm>
                <a:off x="985577" y="2819622"/>
                <a:ext cx="5011625" cy="40218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r>
                  <a:rPr lang="ka-GE" sz="933" dirty="0">
                    <a:solidFill>
                      <a:srgbClr val="002060"/>
                    </a:solidFill>
                    <a:latin typeface="BPG 2017 DejaVu Sans" panose="020B0603030804020204" pitchFamily="34" charset="0"/>
                  </a:rPr>
                  <a:t>ბიოლოგიური აქტივების შეძენა (მაგ: მსხვილფეხა და წვრილფეხა პირუტყვი, ფრინველები, ფუტკრები და ა.შ.)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A973723-855C-414B-A843-5E788BCF4E5F}"/>
                  </a:ext>
                </a:extLst>
              </p:cNvPr>
              <p:cNvSpPr/>
              <p:nvPr/>
            </p:nvSpPr>
            <p:spPr>
              <a:xfrm>
                <a:off x="985577" y="3432656"/>
                <a:ext cx="5011625" cy="40218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r>
                  <a:rPr lang="ka-GE" sz="933" dirty="0">
                    <a:solidFill>
                      <a:srgbClr val="002060"/>
                    </a:solidFill>
                    <a:latin typeface="BPG 2017 DejaVu Sans" panose="020B0603030804020204" pitchFamily="34" charset="0"/>
                  </a:rPr>
                  <a:t>ალკოჰოლური სასმელების წარმოება ან/და ვაჭრობა </a:t>
                </a:r>
                <a:r>
                  <a:rPr lang="en-US" sz="933" dirty="0">
                    <a:solidFill>
                      <a:srgbClr val="002060"/>
                    </a:solidFill>
                    <a:latin typeface="BPG 2017 DejaVu Sans" panose="020B0603030804020204" pitchFamily="34" charset="0"/>
                  </a:rPr>
                  <a:t>(</a:t>
                </a:r>
                <a:r>
                  <a:rPr lang="ka-GE" sz="933" dirty="0">
                    <a:solidFill>
                      <a:srgbClr val="002060"/>
                    </a:solidFill>
                    <a:latin typeface="BPG 2017 DejaVu Sans" panose="020B0603030804020204" pitchFamily="34" charset="0"/>
                  </a:rPr>
                  <a:t>გარდა ღვინისა და ლუდისა)</a:t>
                </a:r>
                <a:endParaRPr lang="en-US" sz="933" dirty="0">
                  <a:solidFill>
                    <a:srgbClr val="002060"/>
                  </a:solidFill>
                  <a:latin typeface="BPG 2017 DejaVu Sans" panose="020B0603030804020204" pitchFamily="34" charset="0"/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hq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52" y="2534805"/>
              <a:ext cx="374365" cy="37436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9" y="3120457"/>
            <a:ext cx="390961" cy="390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5" y="3696226"/>
            <a:ext cx="379809" cy="379809"/>
          </a:xfrm>
          <a:prstGeom prst="rect">
            <a:avLst/>
          </a:prstGeom>
        </p:spPr>
      </p:pic>
      <p:sp>
        <p:nvSpPr>
          <p:cNvPr id="95" name="Title 1"/>
          <p:cNvSpPr txBox="1">
            <a:spLocks/>
          </p:cNvSpPr>
          <p:nvPr/>
        </p:nvSpPr>
        <p:spPr>
          <a:xfrm>
            <a:off x="99733" y="207759"/>
            <a:ext cx="7091337" cy="435079"/>
          </a:xfrm>
          <a:prstGeom prst="rect">
            <a:avLst/>
          </a:prstGeom>
        </p:spPr>
        <p:txBody>
          <a:bodyPr vert="horz" lIns="72115" tIns="36058" rIns="72115" bIns="36058" rtlCol="0" anchor="b">
            <a:noAutofit/>
          </a:bodyPr>
          <a:lstStyle>
            <a:defPPr>
              <a:defRPr lang="en-US"/>
            </a:defPPr>
            <a:lvl1pPr defTabSz="914407">
              <a:spcBef>
                <a:spcPct val="0"/>
              </a:spcBef>
              <a:buNone/>
              <a:defRPr sz="2000" b="0">
                <a:solidFill>
                  <a:srgbClr val="525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a-GE" sz="1400" b="1" dirty="0">
                <a:solidFill>
                  <a:sysClr val="window" lastClr="FFFFFF">
                    <a:lumMod val="50000"/>
                  </a:sysClr>
                </a:solidFill>
                <a:latin typeface="BPG Nino Mtavruli" panose="02000506000000020004" pitchFamily="2" charset="0"/>
                <a:cs typeface="+mj-cs"/>
              </a:rPr>
              <a:t>მიკრო გრანტების </a:t>
            </a:r>
            <a:r>
              <a:rPr lang="ka-GE" sz="1400" b="1" dirty="0" smtClean="0">
                <a:solidFill>
                  <a:sysClr val="window" lastClr="FFFFFF">
                    <a:lumMod val="50000"/>
                  </a:sysClr>
                </a:solidFill>
                <a:latin typeface="BPG Nino Mtavruli" panose="02000506000000020004" pitchFamily="2" charset="0"/>
                <a:cs typeface="+mj-cs"/>
              </a:rPr>
              <a:t>შეზღუდვები </a:t>
            </a:r>
            <a:endParaRPr lang="ka-GE" sz="1400" b="1" dirty="0">
              <a:solidFill>
                <a:sysClr val="window" lastClr="FFFFFF">
                  <a:lumMod val="50000"/>
                </a:sysClr>
              </a:solidFill>
              <a:latin typeface="BPG Nino Mtavruli" panose="02000506000000020004" pitchFamily="2" charset="0"/>
              <a:cs typeface="+mj-cs"/>
            </a:endParaRPr>
          </a:p>
        </p:txBody>
      </p:sp>
      <p:sp>
        <p:nvSpPr>
          <p:cNvPr id="96" name="Slide Number Placeholder 1">
            <a:extLst>
              <a:ext uri="{FF2B5EF4-FFF2-40B4-BE49-F238E27FC236}">
                <a16:creationId xmlns:a16="http://schemas.microsoft.com/office/drawing/2014/main" id="{888D26FE-4375-4BDB-87CA-4DA16B579E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841066" y="280565"/>
            <a:ext cx="396724" cy="245937"/>
          </a:xfrm>
        </p:spPr>
        <p:txBody>
          <a:bodyPr/>
          <a:lstStyle/>
          <a:p>
            <a:r>
              <a:rPr lang="en-GB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5047079" y="1127897"/>
            <a:ext cx="243978" cy="219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1900"/>
            <a:r>
              <a:rPr lang="en-US" sz="829" dirty="0">
                <a:solidFill>
                  <a:srgbClr val="0A0A0A"/>
                </a:solidFill>
                <a:latin typeface="Raleway"/>
              </a:rPr>
              <a:t>5</a:t>
            </a:r>
            <a:endParaRPr lang="id-ID" sz="829" dirty="0">
              <a:solidFill>
                <a:srgbClr val="0A0A0A"/>
              </a:solidFill>
              <a:latin typeface="Raleway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561445" y="2032527"/>
            <a:ext cx="1449940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889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ბიზნესგეგმის შეფასება გასაუბრება და ინსპექტირება</a:t>
            </a:r>
            <a:endParaRPr lang="ka-GE" sz="889" dirty="0">
              <a:solidFill>
                <a:srgbClr val="595959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Roboto _GEO Mt" panose="020B060402020202020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11762" y="1133882"/>
            <a:ext cx="243978" cy="219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1900"/>
            <a:r>
              <a:rPr lang="en-US" sz="829" dirty="0">
                <a:solidFill>
                  <a:srgbClr val="0A0A0A"/>
                </a:solidFill>
                <a:latin typeface="Raleway"/>
              </a:rPr>
              <a:t>1</a:t>
            </a:r>
            <a:endParaRPr lang="id-ID" sz="829" dirty="0">
              <a:solidFill>
                <a:srgbClr val="0A0A0A"/>
              </a:solidFill>
              <a:latin typeface="Raleway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819613" y="1126785"/>
            <a:ext cx="243978" cy="219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1900"/>
            <a:r>
              <a:rPr lang="en-US" sz="829" dirty="0">
                <a:solidFill>
                  <a:srgbClr val="0A0A0A"/>
                </a:solidFill>
                <a:latin typeface="Raleway"/>
              </a:rPr>
              <a:t>2</a:t>
            </a:r>
            <a:endParaRPr lang="id-ID" sz="829" dirty="0">
              <a:solidFill>
                <a:srgbClr val="0A0A0A"/>
              </a:solidFill>
              <a:latin typeface="Raleway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306900" y="3055118"/>
            <a:ext cx="243978" cy="219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1900"/>
            <a:r>
              <a:rPr lang="en-US" sz="829" dirty="0">
                <a:solidFill>
                  <a:srgbClr val="0A0A0A"/>
                </a:solidFill>
                <a:latin typeface="Raleway"/>
              </a:rPr>
              <a:t>8</a:t>
            </a:r>
            <a:endParaRPr lang="id-ID" sz="829" dirty="0">
              <a:solidFill>
                <a:srgbClr val="0A0A0A"/>
              </a:solidFill>
              <a:latin typeface="Raleway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516840" y="3872231"/>
            <a:ext cx="1908315" cy="22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889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გრანტის გაცემა</a:t>
            </a:r>
            <a:endParaRPr lang="ka-GE" sz="889" dirty="0">
              <a:solidFill>
                <a:srgbClr val="595959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Roboto _GEO Mt" panose="020B060402020202020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526643" y="2040207"/>
            <a:ext cx="1238982" cy="22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889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ტრენინგი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480375" y="3028255"/>
            <a:ext cx="243978" cy="219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1900"/>
            <a:r>
              <a:rPr lang="en-US" sz="829" dirty="0">
                <a:solidFill>
                  <a:srgbClr val="0A0A0A"/>
                </a:solidFill>
                <a:latin typeface="Raleway"/>
              </a:rPr>
              <a:t>7</a:t>
            </a:r>
            <a:endParaRPr lang="id-ID" sz="829" dirty="0">
              <a:solidFill>
                <a:srgbClr val="0A0A0A"/>
              </a:solidFill>
              <a:latin typeface="Raleway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912169" y="3852813"/>
            <a:ext cx="1387243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889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თანამონაწილეობის თანხის ხარჯვის  მონიტორინგი </a:t>
            </a:r>
            <a:endParaRPr lang="ka-GE" sz="889" dirty="0">
              <a:solidFill>
                <a:srgbClr val="595959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Roboto _GEO Mt" panose="020B060402020202020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536227" y="2035628"/>
            <a:ext cx="1359964" cy="36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889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ბიზნესგეგმის </a:t>
            </a:r>
            <a:r>
              <a:rPr lang="ka-GE" sz="889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წარდგენა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428407" y="1131604"/>
            <a:ext cx="243978" cy="219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1900"/>
            <a:r>
              <a:rPr lang="en-US" sz="829" dirty="0">
                <a:solidFill>
                  <a:srgbClr val="0A0A0A"/>
                </a:solidFill>
                <a:latin typeface="Raleway"/>
              </a:rPr>
              <a:t>6</a:t>
            </a:r>
            <a:endParaRPr lang="id-ID" sz="829" dirty="0">
              <a:solidFill>
                <a:srgbClr val="0A0A0A"/>
              </a:solidFill>
              <a:latin typeface="Raleway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972148" y="2019486"/>
            <a:ext cx="1283546" cy="77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889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გამარჯვებული</a:t>
            </a:r>
            <a:r>
              <a:rPr lang="en-US" sz="889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 </a:t>
            </a:r>
            <a:r>
              <a:rPr lang="ka-GE" sz="889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ბენეფიციარების </a:t>
            </a:r>
            <a:r>
              <a:rPr lang="en-US" sz="889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/>
            </a:r>
            <a:br>
              <a:rPr lang="en-US" sz="889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</a:br>
            <a:r>
              <a:rPr lang="ka-GE" sz="889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გამოვლენა და ხელშეკრულების გაფორმება</a:t>
            </a:r>
            <a:endParaRPr lang="ka-GE" sz="889" dirty="0">
              <a:solidFill>
                <a:srgbClr val="595959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Roboto _GEO Mt" panose="020B060402020202020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023577" y="1121266"/>
            <a:ext cx="243978" cy="219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1900"/>
            <a:r>
              <a:rPr lang="en-US" sz="829" dirty="0">
                <a:solidFill>
                  <a:srgbClr val="0A0A0A"/>
                </a:solidFill>
                <a:latin typeface="Raleway"/>
              </a:rPr>
              <a:t>3</a:t>
            </a:r>
            <a:endParaRPr lang="id-ID" sz="829" dirty="0">
              <a:solidFill>
                <a:srgbClr val="0A0A0A"/>
              </a:solidFill>
              <a:latin typeface="Raleway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094220" y="1122454"/>
            <a:ext cx="243978" cy="219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1900"/>
            <a:r>
              <a:rPr lang="en-US" sz="829" dirty="0">
                <a:solidFill>
                  <a:srgbClr val="0A0A0A"/>
                </a:solidFill>
                <a:latin typeface="Raleway"/>
              </a:rPr>
              <a:t>4</a:t>
            </a:r>
            <a:endParaRPr lang="id-ID" sz="829" dirty="0">
              <a:solidFill>
                <a:srgbClr val="0A0A0A"/>
              </a:solidFill>
              <a:latin typeface="Raleway"/>
            </a:endParaRPr>
          </a:p>
        </p:txBody>
      </p:sp>
      <p:sp>
        <p:nvSpPr>
          <p:cNvPr id="56" name="Slide Number Placeholder 1">
            <a:extLst>
              <a:ext uri="{FF2B5EF4-FFF2-40B4-BE49-F238E27FC236}">
                <a16:creationId xmlns:a16="http://schemas.microsoft.com/office/drawing/2014/main" id="{C0B425AE-00F3-4876-9528-F596BFF7152B}"/>
              </a:ext>
            </a:extLst>
          </p:cNvPr>
          <p:cNvSpPr txBox="1">
            <a:spLocks/>
          </p:cNvSpPr>
          <p:nvPr/>
        </p:nvSpPr>
        <p:spPr>
          <a:xfrm>
            <a:off x="6850742" y="281344"/>
            <a:ext cx="381258" cy="245937"/>
          </a:xfrm>
          <a:prstGeom prst="rect">
            <a:avLst/>
          </a:prstGeom>
        </p:spPr>
        <p:txBody>
          <a:bodyPr vert="horz" lIns="81280" tIns="40640" rIns="81280" bIns="40640" rtlCol="0" anchor="ctr"/>
          <a:lstStyle>
            <a:defPPr>
              <a:defRPr lang="en-US"/>
            </a:defPPr>
            <a:lvl1pPr marL="0" algn="ctr" defTabSz="658368" rtl="0" eaLnBrk="1" latinLnBrk="0" hangingPunct="1">
              <a:defRPr sz="1198" kern="1200">
                <a:solidFill>
                  <a:srgbClr val="003B5D"/>
                </a:solidFill>
                <a:latin typeface="IntroW01-BlackInlineCaps"/>
                <a:ea typeface="IntroW01-BlackInlineCaps"/>
                <a:cs typeface="IntroW01-BlackInlineCaps"/>
                <a:sym typeface="IntroW01-BlackInlineCaps"/>
              </a:defRPr>
            </a:lvl1pPr>
            <a:lvl2pPr marL="329184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8368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552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736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104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04288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33472" algn="l" defTabSz="658368" rtl="0" eaLnBrk="1" latinLnBrk="0" hangingPunct="1">
              <a:defRPr sz="12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65" dirty="0"/>
              <a:t>5</a:t>
            </a:r>
            <a:endParaRPr lang="en-US" sz="1065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08F81A-4A88-4EC9-AB59-BF074E91A9FC}"/>
              </a:ext>
            </a:extLst>
          </p:cNvPr>
          <p:cNvGrpSpPr/>
          <p:nvPr/>
        </p:nvGrpSpPr>
        <p:grpSpPr>
          <a:xfrm>
            <a:off x="358120" y="1354376"/>
            <a:ext cx="576608" cy="576608"/>
            <a:chOff x="1519222" y="1201531"/>
            <a:chExt cx="648684" cy="648684"/>
          </a:xfrm>
        </p:grpSpPr>
        <p:sp>
          <p:nvSpPr>
            <p:cNvPr id="119" name="Oval 118"/>
            <p:cNvSpPr/>
            <p:nvPr/>
          </p:nvSpPr>
          <p:spPr>
            <a:xfrm>
              <a:off x="1519222" y="1201531"/>
              <a:ext cx="648684" cy="648684"/>
            </a:xfrm>
            <a:prstGeom prst="ellipse">
              <a:avLst/>
            </a:prstGeom>
            <a:solidFill>
              <a:srgbClr val="E59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1900"/>
              <a:endParaRPr lang="id-ID" sz="1067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7D7CDBD-14E4-4D34-96CD-537B12BCC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176" y="1267542"/>
              <a:ext cx="497332" cy="49733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6F3EB9-8A50-4D2B-94C7-80144FF408F6}"/>
              </a:ext>
            </a:extLst>
          </p:cNvPr>
          <p:cNvGrpSpPr/>
          <p:nvPr/>
        </p:nvGrpSpPr>
        <p:grpSpPr>
          <a:xfrm>
            <a:off x="2861278" y="1347829"/>
            <a:ext cx="576592" cy="576592"/>
            <a:chOff x="4847653" y="1201537"/>
            <a:chExt cx="648666" cy="648666"/>
          </a:xfrm>
        </p:grpSpPr>
        <p:sp>
          <p:nvSpPr>
            <p:cNvPr id="146" name="Oval 145"/>
            <p:cNvSpPr/>
            <p:nvPr/>
          </p:nvSpPr>
          <p:spPr>
            <a:xfrm>
              <a:off x="4847653" y="1201537"/>
              <a:ext cx="648666" cy="648666"/>
            </a:xfrm>
            <a:prstGeom prst="ellipse">
              <a:avLst/>
            </a:prstGeom>
            <a:solidFill>
              <a:srgbClr val="E59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1900"/>
              <a:endParaRPr lang="id-ID" sz="1067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4F81063-BB60-4448-B59A-53A3881E0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811" y="1254149"/>
              <a:ext cx="497332" cy="49733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CEAE4B-006F-4818-9658-93EB13132B47}"/>
              </a:ext>
            </a:extLst>
          </p:cNvPr>
          <p:cNvGrpSpPr/>
          <p:nvPr/>
        </p:nvGrpSpPr>
        <p:grpSpPr>
          <a:xfrm>
            <a:off x="3920926" y="1342120"/>
            <a:ext cx="576587" cy="576587"/>
            <a:chOff x="6711311" y="1201543"/>
            <a:chExt cx="648660" cy="648660"/>
          </a:xfrm>
        </p:grpSpPr>
        <p:sp>
          <p:nvSpPr>
            <p:cNvPr id="159" name="Oval 158"/>
            <p:cNvSpPr/>
            <p:nvPr/>
          </p:nvSpPr>
          <p:spPr>
            <a:xfrm>
              <a:off x="6711311" y="1201543"/>
              <a:ext cx="648660" cy="648660"/>
            </a:xfrm>
            <a:prstGeom prst="ellipse">
              <a:avLst/>
            </a:prstGeom>
            <a:solidFill>
              <a:srgbClr val="E59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1900"/>
              <a:endParaRPr lang="id-ID" sz="1067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E393520-212C-4846-A7B0-8610C78F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975" y="1267542"/>
              <a:ext cx="497332" cy="497332"/>
            </a:xfrm>
            <a:prstGeom prst="rect">
              <a:avLst/>
            </a:prstGeom>
          </p:spPr>
        </p:pic>
      </p:grpSp>
      <p:sp>
        <p:nvSpPr>
          <p:cNvPr id="169" name="Oval 168"/>
          <p:cNvSpPr/>
          <p:nvPr/>
        </p:nvSpPr>
        <p:spPr>
          <a:xfrm>
            <a:off x="6274168" y="1354376"/>
            <a:ext cx="576574" cy="576574"/>
          </a:xfrm>
          <a:prstGeom prst="ellipse">
            <a:avLst/>
          </a:prstGeom>
          <a:solidFill>
            <a:srgbClr val="E59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900"/>
            <a:endParaRPr lang="id-ID" sz="1152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02E992F-6175-4832-AD80-F071DC0E7FE6}"/>
              </a:ext>
            </a:extLst>
          </p:cNvPr>
          <p:cNvCxnSpPr>
            <a:cxnSpLocks/>
          </p:cNvCxnSpPr>
          <p:nvPr/>
        </p:nvCxnSpPr>
        <p:spPr>
          <a:xfrm flipV="1">
            <a:off x="928726" y="1645930"/>
            <a:ext cx="181667" cy="4"/>
          </a:xfrm>
          <a:prstGeom prst="straightConnector1">
            <a:avLst/>
          </a:prstGeom>
          <a:ln w="28575">
            <a:solidFill>
              <a:srgbClr val="E591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0B94B8B-497F-49C2-AE22-594D7DA6B327}"/>
              </a:ext>
            </a:extLst>
          </p:cNvPr>
          <p:cNvCxnSpPr>
            <a:cxnSpLocks/>
          </p:cNvCxnSpPr>
          <p:nvPr/>
        </p:nvCxnSpPr>
        <p:spPr>
          <a:xfrm flipV="1">
            <a:off x="2219727" y="1636125"/>
            <a:ext cx="181667" cy="4"/>
          </a:xfrm>
          <a:prstGeom prst="straightConnector1">
            <a:avLst/>
          </a:prstGeom>
          <a:ln w="28575">
            <a:solidFill>
              <a:srgbClr val="003B5D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3A7C26C-B067-47D9-8303-F7B4FA9FFC83}"/>
              </a:ext>
            </a:extLst>
          </p:cNvPr>
          <p:cNvCxnSpPr>
            <a:cxnSpLocks/>
          </p:cNvCxnSpPr>
          <p:nvPr/>
        </p:nvCxnSpPr>
        <p:spPr>
          <a:xfrm flipV="1">
            <a:off x="3403059" y="1637751"/>
            <a:ext cx="181667" cy="4"/>
          </a:xfrm>
          <a:prstGeom prst="straightConnector1">
            <a:avLst/>
          </a:prstGeom>
          <a:ln w="28575">
            <a:solidFill>
              <a:srgbClr val="E591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EC2011E-A03D-47AF-B3FE-1A73D57D18F1}"/>
              </a:ext>
            </a:extLst>
          </p:cNvPr>
          <p:cNvCxnSpPr>
            <a:cxnSpLocks/>
          </p:cNvCxnSpPr>
          <p:nvPr/>
        </p:nvCxnSpPr>
        <p:spPr>
          <a:xfrm flipV="1">
            <a:off x="4478281" y="1640886"/>
            <a:ext cx="181667" cy="4"/>
          </a:xfrm>
          <a:prstGeom prst="straightConnector1">
            <a:avLst/>
          </a:prstGeom>
          <a:ln w="28575">
            <a:solidFill>
              <a:srgbClr val="E591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725D04E-48D1-431A-A466-AFBE21A2B538}"/>
              </a:ext>
            </a:extLst>
          </p:cNvPr>
          <p:cNvCxnSpPr>
            <a:cxnSpLocks/>
          </p:cNvCxnSpPr>
          <p:nvPr/>
        </p:nvCxnSpPr>
        <p:spPr>
          <a:xfrm flipV="1">
            <a:off x="5471065" y="1636935"/>
            <a:ext cx="159627" cy="714"/>
          </a:xfrm>
          <a:prstGeom prst="straightConnector1">
            <a:avLst/>
          </a:prstGeom>
          <a:ln w="28575">
            <a:solidFill>
              <a:srgbClr val="003B5D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6FE5F82-367C-4525-8D48-F16276051969}"/>
              </a:ext>
            </a:extLst>
          </p:cNvPr>
          <p:cNvCxnSpPr>
            <a:cxnSpLocks/>
          </p:cNvCxnSpPr>
          <p:nvPr/>
        </p:nvCxnSpPr>
        <p:spPr>
          <a:xfrm flipV="1">
            <a:off x="6850397" y="1636221"/>
            <a:ext cx="172354" cy="714"/>
          </a:xfrm>
          <a:prstGeom prst="straightConnector1">
            <a:avLst/>
          </a:prstGeom>
          <a:ln w="28575">
            <a:solidFill>
              <a:srgbClr val="E591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FB0CF87-72C1-4AB0-940A-ACB894035977}"/>
              </a:ext>
            </a:extLst>
          </p:cNvPr>
          <p:cNvCxnSpPr>
            <a:cxnSpLocks/>
          </p:cNvCxnSpPr>
          <p:nvPr/>
        </p:nvCxnSpPr>
        <p:spPr>
          <a:xfrm flipH="1" flipV="1">
            <a:off x="6142695" y="3559521"/>
            <a:ext cx="181667" cy="4"/>
          </a:xfrm>
          <a:prstGeom prst="straightConnector1">
            <a:avLst/>
          </a:prstGeom>
          <a:ln w="28575">
            <a:solidFill>
              <a:srgbClr val="003B5D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5166424" y="3303246"/>
            <a:ext cx="576608" cy="576608"/>
          </a:xfrm>
          <a:prstGeom prst="ellipse">
            <a:avLst/>
          </a:prstGeom>
          <a:solidFill>
            <a:srgbClr val="E59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900"/>
            <a:endParaRPr lang="id-ID" sz="1067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CF0349D-AB55-4CD0-8D3D-06A671BE3D44}"/>
              </a:ext>
            </a:extLst>
          </p:cNvPr>
          <p:cNvGrpSpPr/>
          <p:nvPr/>
        </p:nvGrpSpPr>
        <p:grpSpPr>
          <a:xfrm>
            <a:off x="7206313" y="1620384"/>
            <a:ext cx="607313" cy="45736"/>
            <a:chOff x="541328" y="1044094"/>
            <a:chExt cx="1007735" cy="75892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645399D-C299-4BC7-B0E4-02CB16CD8A66}"/>
                </a:ext>
              </a:extLst>
            </p:cNvPr>
            <p:cNvSpPr/>
            <p:nvPr/>
          </p:nvSpPr>
          <p:spPr>
            <a:xfrm>
              <a:off x="541328" y="1044094"/>
              <a:ext cx="75892" cy="75892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3FCA9FE-3EEA-499A-9E30-528D38DC41C8}"/>
                </a:ext>
              </a:extLst>
            </p:cNvPr>
            <p:cNvSpPr/>
            <p:nvPr/>
          </p:nvSpPr>
          <p:spPr>
            <a:xfrm>
              <a:off x="772699" y="1044094"/>
              <a:ext cx="75892" cy="75892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3E56EDED-F08E-428B-8378-56935F659359}"/>
                </a:ext>
              </a:extLst>
            </p:cNvPr>
            <p:cNvSpPr/>
            <p:nvPr/>
          </p:nvSpPr>
          <p:spPr>
            <a:xfrm>
              <a:off x="1005008" y="1044094"/>
              <a:ext cx="75892" cy="75892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444D5476-625A-4892-BEC3-FFDEA51F278A}"/>
                </a:ext>
              </a:extLst>
            </p:cNvPr>
            <p:cNvSpPr/>
            <p:nvPr/>
          </p:nvSpPr>
          <p:spPr>
            <a:xfrm>
              <a:off x="1239866" y="1044094"/>
              <a:ext cx="75892" cy="75892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4941F9F5-6DBF-4763-B6AA-3AF7419FDC66}"/>
                </a:ext>
              </a:extLst>
            </p:cNvPr>
            <p:cNvSpPr/>
            <p:nvPr/>
          </p:nvSpPr>
          <p:spPr>
            <a:xfrm>
              <a:off x="1473171" y="1044094"/>
              <a:ext cx="75892" cy="75892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588964C-0975-4B10-9C71-EFE6ADC70A53}"/>
              </a:ext>
            </a:extLst>
          </p:cNvPr>
          <p:cNvGrpSpPr/>
          <p:nvPr/>
        </p:nvGrpSpPr>
        <p:grpSpPr>
          <a:xfrm>
            <a:off x="7767890" y="1818464"/>
            <a:ext cx="45736" cy="1757846"/>
            <a:chOff x="8535987" y="1338990"/>
            <a:chExt cx="51453" cy="1977577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2CA52C76-B5E6-4EB6-A5B6-4EED508BD9FC}"/>
                </a:ext>
              </a:extLst>
            </p:cNvPr>
            <p:cNvGrpSpPr/>
            <p:nvPr/>
          </p:nvGrpSpPr>
          <p:grpSpPr>
            <a:xfrm rot="5400000">
              <a:off x="8298533" y="1576444"/>
              <a:ext cx="526361" cy="51453"/>
              <a:chOff x="772699" y="1044094"/>
              <a:chExt cx="776364" cy="75892"/>
            </a:xfrm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FE3857C9-2494-40E9-A640-3E04E10B2BE2}"/>
                  </a:ext>
                </a:extLst>
              </p:cNvPr>
              <p:cNvSpPr/>
              <p:nvPr/>
            </p:nvSpPr>
            <p:spPr>
              <a:xfrm>
                <a:off x="772699" y="1044094"/>
                <a:ext cx="75892" cy="75892"/>
              </a:xfrm>
              <a:prstGeom prst="ellipse">
                <a:avLst/>
              </a:prstGeom>
              <a:solidFill>
                <a:srgbClr val="9898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2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7C9DFF99-BC5D-4677-A6F2-576739CB1C74}"/>
                  </a:ext>
                </a:extLst>
              </p:cNvPr>
              <p:cNvSpPr/>
              <p:nvPr/>
            </p:nvSpPr>
            <p:spPr>
              <a:xfrm>
                <a:off x="1005008" y="1044094"/>
                <a:ext cx="75892" cy="75892"/>
              </a:xfrm>
              <a:prstGeom prst="ellipse">
                <a:avLst/>
              </a:prstGeom>
              <a:solidFill>
                <a:srgbClr val="9898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2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69293AE-2597-42A8-B4E0-927FF6A9A23B}"/>
                  </a:ext>
                </a:extLst>
              </p:cNvPr>
              <p:cNvSpPr/>
              <p:nvPr/>
            </p:nvSpPr>
            <p:spPr>
              <a:xfrm>
                <a:off x="1239866" y="1044094"/>
                <a:ext cx="75892" cy="75892"/>
              </a:xfrm>
              <a:prstGeom prst="ellipse">
                <a:avLst/>
              </a:prstGeom>
              <a:solidFill>
                <a:srgbClr val="9898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2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7427EB85-05C3-47C5-9A69-93CAFB67D4D0}"/>
                  </a:ext>
                </a:extLst>
              </p:cNvPr>
              <p:cNvSpPr/>
              <p:nvPr/>
            </p:nvSpPr>
            <p:spPr>
              <a:xfrm>
                <a:off x="1473171" y="1044094"/>
                <a:ext cx="75892" cy="75892"/>
              </a:xfrm>
              <a:prstGeom prst="ellipse">
                <a:avLst/>
              </a:prstGeom>
              <a:solidFill>
                <a:srgbClr val="9898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2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4320A96-114D-441D-8C71-F993EE422120}"/>
                </a:ext>
              </a:extLst>
            </p:cNvPr>
            <p:cNvGrpSpPr/>
            <p:nvPr/>
          </p:nvGrpSpPr>
          <p:grpSpPr>
            <a:xfrm rot="5400000">
              <a:off x="8220100" y="2296111"/>
              <a:ext cx="683227" cy="51453"/>
              <a:chOff x="541328" y="1044094"/>
              <a:chExt cx="1007735" cy="75892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1E569A3E-4DD6-4C19-BD5D-CFD2E6284D5B}"/>
                  </a:ext>
                </a:extLst>
              </p:cNvPr>
              <p:cNvSpPr/>
              <p:nvPr/>
            </p:nvSpPr>
            <p:spPr>
              <a:xfrm>
                <a:off x="541328" y="1044094"/>
                <a:ext cx="75892" cy="75892"/>
              </a:xfrm>
              <a:prstGeom prst="ellipse">
                <a:avLst/>
              </a:prstGeom>
              <a:solidFill>
                <a:srgbClr val="9898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2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C1AB5DBC-BD61-4238-BAC6-C7E661ED4A6F}"/>
                  </a:ext>
                </a:extLst>
              </p:cNvPr>
              <p:cNvSpPr/>
              <p:nvPr/>
            </p:nvSpPr>
            <p:spPr>
              <a:xfrm>
                <a:off x="772699" y="1044094"/>
                <a:ext cx="75892" cy="75892"/>
              </a:xfrm>
              <a:prstGeom prst="ellipse">
                <a:avLst/>
              </a:prstGeom>
              <a:solidFill>
                <a:srgbClr val="9898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2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EE5E6DCF-4763-4C76-A3BA-EC708468E8B3}"/>
                  </a:ext>
                </a:extLst>
              </p:cNvPr>
              <p:cNvSpPr/>
              <p:nvPr/>
            </p:nvSpPr>
            <p:spPr>
              <a:xfrm>
                <a:off x="1005008" y="1044094"/>
                <a:ext cx="75892" cy="75892"/>
              </a:xfrm>
              <a:prstGeom prst="ellipse">
                <a:avLst/>
              </a:prstGeom>
              <a:solidFill>
                <a:srgbClr val="9898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2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D2D5F74-1562-461C-8093-B65CE1145C98}"/>
                  </a:ext>
                </a:extLst>
              </p:cNvPr>
              <p:cNvSpPr/>
              <p:nvPr/>
            </p:nvSpPr>
            <p:spPr>
              <a:xfrm>
                <a:off x="1239866" y="1044094"/>
                <a:ext cx="75892" cy="75892"/>
              </a:xfrm>
              <a:prstGeom prst="ellipse">
                <a:avLst/>
              </a:prstGeom>
              <a:solidFill>
                <a:srgbClr val="9898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2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C91FEAE5-4218-4C1A-8F42-47D5199DA0A8}"/>
                  </a:ext>
                </a:extLst>
              </p:cNvPr>
              <p:cNvSpPr/>
              <p:nvPr/>
            </p:nvSpPr>
            <p:spPr>
              <a:xfrm>
                <a:off x="1473171" y="1044094"/>
                <a:ext cx="75892" cy="75892"/>
              </a:xfrm>
              <a:prstGeom prst="ellipse">
                <a:avLst/>
              </a:prstGeom>
              <a:solidFill>
                <a:srgbClr val="9898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2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D2EFA4B1-F06E-4827-A109-5A62EE3B9285}"/>
                </a:ext>
              </a:extLst>
            </p:cNvPr>
            <p:cNvGrpSpPr/>
            <p:nvPr/>
          </p:nvGrpSpPr>
          <p:grpSpPr>
            <a:xfrm rot="5400000">
              <a:off x="8299189" y="3028315"/>
              <a:ext cx="525050" cy="51453"/>
              <a:chOff x="541328" y="1044094"/>
              <a:chExt cx="774430" cy="75892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71B98419-3484-401F-9AE8-44C7C3FF83B9}"/>
                  </a:ext>
                </a:extLst>
              </p:cNvPr>
              <p:cNvSpPr/>
              <p:nvPr/>
            </p:nvSpPr>
            <p:spPr>
              <a:xfrm>
                <a:off x="541328" y="1044094"/>
                <a:ext cx="75892" cy="75892"/>
              </a:xfrm>
              <a:prstGeom prst="ellipse">
                <a:avLst/>
              </a:prstGeom>
              <a:solidFill>
                <a:srgbClr val="9898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2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E943D9BF-141B-4F65-AAF3-862318D1209E}"/>
                  </a:ext>
                </a:extLst>
              </p:cNvPr>
              <p:cNvSpPr/>
              <p:nvPr/>
            </p:nvSpPr>
            <p:spPr>
              <a:xfrm>
                <a:off x="772699" y="1044094"/>
                <a:ext cx="75892" cy="75892"/>
              </a:xfrm>
              <a:prstGeom prst="ellipse">
                <a:avLst/>
              </a:prstGeom>
              <a:solidFill>
                <a:srgbClr val="9898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2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7912454-F385-435F-9C30-CC9345F32A2F}"/>
                  </a:ext>
                </a:extLst>
              </p:cNvPr>
              <p:cNvSpPr/>
              <p:nvPr/>
            </p:nvSpPr>
            <p:spPr>
              <a:xfrm>
                <a:off x="1005008" y="1044094"/>
                <a:ext cx="75892" cy="75892"/>
              </a:xfrm>
              <a:prstGeom prst="ellipse">
                <a:avLst/>
              </a:prstGeom>
              <a:solidFill>
                <a:srgbClr val="9898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2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7ED56ECB-B1BE-4ABE-9953-A5BD021059EA}"/>
                  </a:ext>
                </a:extLst>
              </p:cNvPr>
              <p:cNvSpPr/>
              <p:nvPr/>
            </p:nvSpPr>
            <p:spPr>
              <a:xfrm>
                <a:off x="1239866" y="1044094"/>
                <a:ext cx="75892" cy="75892"/>
              </a:xfrm>
              <a:prstGeom prst="ellipse">
                <a:avLst/>
              </a:prstGeom>
              <a:solidFill>
                <a:srgbClr val="9898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52"/>
              </a:p>
            </p:txBody>
          </p:sp>
        </p:grp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4D7E0EC-45CB-4C1A-9A6C-9FBC3802E71A}"/>
              </a:ext>
            </a:extLst>
          </p:cNvPr>
          <p:cNvGrpSpPr/>
          <p:nvPr/>
        </p:nvGrpSpPr>
        <p:grpSpPr>
          <a:xfrm>
            <a:off x="7019975" y="3530573"/>
            <a:ext cx="607313" cy="45736"/>
            <a:chOff x="541328" y="1044094"/>
            <a:chExt cx="1007735" cy="75892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7D5844C8-2345-40D6-9B18-26B45FCFA3E9}"/>
                </a:ext>
              </a:extLst>
            </p:cNvPr>
            <p:cNvSpPr/>
            <p:nvPr/>
          </p:nvSpPr>
          <p:spPr>
            <a:xfrm>
              <a:off x="541328" y="1044094"/>
              <a:ext cx="75892" cy="75892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69DEF37F-6C5B-4C1B-B0AD-0B687E7F2F1C}"/>
                </a:ext>
              </a:extLst>
            </p:cNvPr>
            <p:cNvSpPr/>
            <p:nvPr/>
          </p:nvSpPr>
          <p:spPr>
            <a:xfrm>
              <a:off x="772699" y="1044094"/>
              <a:ext cx="75892" cy="75892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18CADF4C-2C6E-4D8F-B082-882CB3B88400}"/>
                </a:ext>
              </a:extLst>
            </p:cNvPr>
            <p:cNvSpPr/>
            <p:nvPr/>
          </p:nvSpPr>
          <p:spPr>
            <a:xfrm>
              <a:off x="1005008" y="1044094"/>
              <a:ext cx="75892" cy="75892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49E5CDE0-10EF-4482-9D5E-CB17972EF197}"/>
                </a:ext>
              </a:extLst>
            </p:cNvPr>
            <p:cNvSpPr/>
            <p:nvPr/>
          </p:nvSpPr>
          <p:spPr>
            <a:xfrm>
              <a:off x="1239866" y="1044094"/>
              <a:ext cx="75892" cy="75892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66B16849-833A-4B62-B396-1F4E28350A57}"/>
                </a:ext>
              </a:extLst>
            </p:cNvPr>
            <p:cNvSpPr/>
            <p:nvPr/>
          </p:nvSpPr>
          <p:spPr>
            <a:xfrm>
              <a:off x="1473171" y="1044094"/>
              <a:ext cx="75892" cy="75892"/>
            </a:xfrm>
            <a:prstGeom prst="ellipse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</p:grpSp>
      <p:sp>
        <p:nvSpPr>
          <p:cNvPr id="133" name="Title 1"/>
          <p:cNvSpPr txBox="1">
            <a:spLocks/>
          </p:cNvSpPr>
          <p:nvPr/>
        </p:nvSpPr>
        <p:spPr>
          <a:xfrm>
            <a:off x="99733" y="207759"/>
            <a:ext cx="7091337" cy="435079"/>
          </a:xfrm>
          <a:prstGeom prst="rect">
            <a:avLst/>
          </a:prstGeom>
        </p:spPr>
        <p:txBody>
          <a:bodyPr vert="horz" lIns="72115" tIns="36058" rIns="72115" bIns="36058" rtlCol="0" anchor="b">
            <a:noAutofit/>
          </a:bodyPr>
          <a:lstStyle>
            <a:defPPr>
              <a:defRPr lang="en-US"/>
            </a:defPPr>
            <a:lvl1pPr defTabSz="914407">
              <a:spcBef>
                <a:spcPct val="0"/>
              </a:spcBef>
              <a:buNone/>
              <a:defRPr sz="2000" b="0">
                <a:solidFill>
                  <a:srgbClr val="525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a-GE" sz="1400" b="1" dirty="0">
                <a:solidFill>
                  <a:sysClr val="window" lastClr="FFFFFF">
                    <a:lumMod val="50000"/>
                  </a:sysClr>
                </a:solidFill>
                <a:latin typeface="BPG Nino Mtavruli" panose="02000506000000020004" pitchFamily="2" charset="0"/>
                <a:cs typeface="+mj-cs"/>
              </a:rPr>
              <a:t>მიკრო გრანტების </a:t>
            </a:r>
            <a:r>
              <a:rPr lang="ka-GE" sz="1400" b="1" dirty="0" smtClean="0">
                <a:solidFill>
                  <a:sysClr val="window" lastClr="FFFFFF">
                    <a:lumMod val="50000"/>
                  </a:sysClr>
                </a:solidFill>
                <a:latin typeface="BPG Nino Mtavruli" panose="02000506000000020004" pitchFamily="2" charset="0"/>
                <a:cs typeface="+mj-cs"/>
              </a:rPr>
              <a:t>ეტაპები </a:t>
            </a:r>
            <a:endParaRPr lang="ka-GE" sz="1400" b="1" dirty="0">
              <a:solidFill>
                <a:sysClr val="window" lastClr="FFFFFF">
                  <a:lumMod val="50000"/>
                </a:sysClr>
              </a:solidFill>
              <a:latin typeface="BPG Nino Mtavruli" panose="02000506000000020004" pitchFamily="2" charset="0"/>
              <a:cs typeface="+mj-cs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-38931" y="1962405"/>
            <a:ext cx="1488276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889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ბიზნესიდეის </a:t>
            </a:r>
            <a:r>
              <a:rPr lang="ka-GE" sz="889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წარდგენა </a:t>
            </a:r>
            <a:r>
              <a:rPr lang="en-US" sz="889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/>
            </a:r>
            <a:br>
              <a:rPr lang="en-US" sz="889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</a:br>
            <a:r>
              <a:rPr lang="ka-GE" sz="889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ელექტრონულ პორტალზე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93D7E15-1247-42E8-9D6F-30CB3769FE2F}"/>
              </a:ext>
            </a:extLst>
          </p:cNvPr>
          <p:cNvGrpSpPr/>
          <p:nvPr/>
        </p:nvGrpSpPr>
        <p:grpSpPr>
          <a:xfrm>
            <a:off x="1635545" y="1349147"/>
            <a:ext cx="583234" cy="583234"/>
            <a:chOff x="3330492" y="962973"/>
            <a:chExt cx="480001" cy="480001"/>
          </a:xfrm>
        </p:grpSpPr>
        <p:sp>
          <p:nvSpPr>
            <p:cNvPr id="137" name="Oval 136"/>
            <p:cNvSpPr/>
            <p:nvPr/>
          </p:nvSpPr>
          <p:spPr>
            <a:xfrm>
              <a:off x="3330492" y="962973"/>
              <a:ext cx="480001" cy="480001"/>
            </a:xfrm>
            <a:prstGeom prst="ellipse">
              <a:avLst/>
            </a:prstGeom>
            <a:solidFill>
              <a:srgbClr val="003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id-ID" sz="1200" dirty="0">
                <a:solidFill>
                  <a:schemeClr val="bg1"/>
                </a:solidFill>
                <a:latin typeface="Calibri"/>
              </a:endParaRPr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3AE718C3-5565-4B94-935C-304188933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656" y="1051599"/>
              <a:ext cx="297621" cy="29762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7" name="Oval 146"/>
          <p:cNvSpPr/>
          <p:nvPr/>
        </p:nvSpPr>
        <p:spPr>
          <a:xfrm>
            <a:off x="4887764" y="1341198"/>
            <a:ext cx="583234" cy="583234"/>
          </a:xfrm>
          <a:prstGeom prst="ellipse">
            <a:avLst/>
          </a:prstGeom>
          <a:solidFill>
            <a:srgbClr val="003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id-ID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394920" y="2008760"/>
            <a:ext cx="1093364" cy="36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889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ბიზნესიდეების </a:t>
            </a:r>
            <a:r>
              <a:rPr lang="ka-GE" sz="889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შეფასება</a:t>
            </a:r>
          </a:p>
        </p:txBody>
      </p:sp>
      <p:sp>
        <p:nvSpPr>
          <p:cNvPr id="194" name="Oval 193"/>
          <p:cNvSpPr/>
          <p:nvPr/>
        </p:nvSpPr>
        <p:spPr>
          <a:xfrm>
            <a:off x="6324362" y="3271903"/>
            <a:ext cx="576612" cy="576612"/>
          </a:xfrm>
          <a:prstGeom prst="ellipse">
            <a:avLst/>
          </a:prstGeom>
          <a:solidFill>
            <a:srgbClr val="003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900"/>
            <a:endParaRPr lang="id-ID" sz="1067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4077388" y="3294771"/>
            <a:ext cx="576612" cy="576612"/>
          </a:xfrm>
          <a:prstGeom prst="ellipse">
            <a:avLst/>
          </a:prstGeom>
          <a:solidFill>
            <a:srgbClr val="003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900"/>
            <a:endParaRPr lang="id-ID" sz="1067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46FE5F82-367C-4525-8D48-F16276051969}"/>
              </a:ext>
            </a:extLst>
          </p:cNvPr>
          <p:cNvCxnSpPr>
            <a:cxnSpLocks/>
          </p:cNvCxnSpPr>
          <p:nvPr/>
        </p:nvCxnSpPr>
        <p:spPr>
          <a:xfrm flipH="1" flipV="1">
            <a:off x="4997714" y="3554021"/>
            <a:ext cx="181667" cy="4"/>
          </a:xfrm>
          <a:prstGeom prst="straightConnector1">
            <a:avLst/>
          </a:prstGeom>
          <a:ln w="28575">
            <a:solidFill>
              <a:srgbClr val="E591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3735934" y="3879854"/>
            <a:ext cx="1259520" cy="63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889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გრანტის </a:t>
            </a:r>
            <a:r>
              <a:rPr lang="ka-GE" sz="889" dirty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თანხის ხარჯვის  მონიტორინგი </a:t>
            </a:r>
          </a:p>
          <a:p>
            <a:pPr algn="ctr"/>
            <a:endParaRPr lang="ka-GE" sz="889" dirty="0">
              <a:solidFill>
                <a:srgbClr val="595959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Roboto _GEO Mt" panose="020B060402020202020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43705" y="3028255"/>
            <a:ext cx="243978" cy="219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1900"/>
            <a:r>
              <a:rPr lang="ka-GE" sz="829" dirty="0" smtClean="0">
                <a:solidFill>
                  <a:srgbClr val="0A0A0A"/>
                </a:solidFill>
                <a:latin typeface="Raleway"/>
              </a:rPr>
              <a:t>9</a:t>
            </a:r>
            <a:endParaRPr lang="id-ID" sz="829" dirty="0">
              <a:solidFill>
                <a:srgbClr val="0A0A0A"/>
              </a:solidFill>
              <a:latin typeface="Raleway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9E393520-212C-4846-A7B0-8610C78F29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46" y="1376391"/>
            <a:ext cx="442073" cy="44207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45" y="1426606"/>
            <a:ext cx="423472" cy="4234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05" y="3351414"/>
            <a:ext cx="358318" cy="358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97" y="3411544"/>
            <a:ext cx="329061" cy="329061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64" y="3402288"/>
            <a:ext cx="358318" cy="358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208" y="1206772"/>
            <a:ext cx="45719" cy="830580"/>
          </a:xfrm>
          <a:prstGeom prst="rect">
            <a:avLst/>
          </a:prstGeom>
          <a:solidFill>
            <a:srgbClr val="003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965666" y="1206532"/>
            <a:ext cx="45719" cy="830580"/>
          </a:xfrm>
          <a:prstGeom prst="rect">
            <a:avLst/>
          </a:prstGeom>
          <a:solidFill>
            <a:srgbClr val="003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3FB0CF87-72C1-4AB0-940A-ACB894035977}"/>
              </a:ext>
            </a:extLst>
          </p:cNvPr>
          <p:cNvCxnSpPr>
            <a:cxnSpLocks/>
          </p:cNvCxnSpPr>
          <p:nvPr/>
        </p:nvCxnSpPr>
        <p:spPr>
          <a:xfrm flipH="1" flipV="1">
            <a:off x="3904369" y="3553437"/>
            <a:ext cx="181667" cy="4"/>
          </a:xfrm>
          <a:prstGeom prst="straightConnector1">
            <a:avLst/>
          </a:prstGeom>
          <a:ln w="28575">
            <a:solidFill>
              <a:srgbClr val="003B5D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06F3EB9-8A50-4D2B-94C7-80144FF408F6}"/>
              </a:ext>
            </a:extLst>
          </p:cNvPr>
          <p:cNvGrpSpPr/>
          <p:nvPr/>
        </p:nvGrpSpPr>
        <p:grpSpPr>
          <a:xfrm>
            <a:off x="2974872" y="3277848"/>
            <a:ext cx="576592" cy="576592"/>
            <a:chOff x="4847653" y="1201537"/>
            <a:chExt cx="648666" cy="648666"/>
          </a:xfrm>
        </p:grpSpPr>
        <p:sp>
          <p:nvSpPr>
            <p:cNvPr id="148" name="Oval 147"/>
            <p:cNvSpPr/>
            <p:nvPr/>
          </p:nvSpPr>
          <p:spPr>
            <a:xfrm>
              <a:off x="4847653" y="1201537"/>
              <a:ext cx="648666" cy="648666"/>
            </a:xfrm>
            <a:prstGeom prst="ellipse">
              <a:avLst/>
            </a:prstGeom>
            <a:solidFill>
              <a:srgbClr val="E59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1900"/>
              <a:endParaRPr lang="id-ID" sz="1067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54F81063-BB60-4448-B59A-53A3881E0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811" y="1254149"/>
              <a:ext cx="497332" cy="497332"/>
            </a:xfrm>
            <a:prstGeom prst="rect">
              <a:avLst/>
            </a:prstGeom>
          </p:spPr>
        </p:pic>
      </p:grpSp>
      <p:sp>
        <p:nvSpPr>
          <p:cNvPr id="150" name="TextBox 149"/>
          <p:cNvSpPr txBox="1"/>
          <p:nvPr/>
        </p:nvSpPr>
        <p:spPr>
          <a:xfrm>
            <a:off x="2625733" y="3873410"/>
            <a:ext cx="1238982" cy="36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889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დამატებითი ტრენინგი</a:t>
            </a:r>
            <a:endParaRPr lang="ka-GE" sz="889" dirty="0">
              <a:solidFill>
                <a:srgbClr val="595959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Roboto _GEO Mt" panose="020B060402020202020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115911" y="3025362"/>
            <a:ext cx="303288" cy="219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1900"/>
            <a:r>
              <a:rPr lang="id-ID" sz="829" dirty="0" smtClean="0">
                <a:solidFill>
                  <a:srgbClr val="0A0A0A"/>
                </a:solidFill>
                <a:latin typeface="Raleway"/>
              </a:rPr>
              <a:t>10</a:t>
            </a:r>
            <a:endParaRPr lang="id-ID" sz="829" dirty="0">
              <a:solidFill>
                <a:srgbClr val="0A0A0A"/>
              </a:solidFill>
              <a:latin typeface="Raleway"/>
            </a:endParaRP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46FE5F82-367C-4525-8D48-F16276051969}"/>
              </a:ext>
            </a:extLst>
          </p:cNvPr>
          <p:cNvCxnSpPr>
            <a:cxnSpLocks/>
          </p:cNvCxnSpPr>
          <p:nvPr/>
        </p:nvCxnSpPr>
        <p:spPr>
          <a:xfrm flipH="1" flipV="1">
            <a:off x="2803340" y="3553558"/>
            <a:ext cx="181667" cy="4"/>
          </a:xfrm>
          <a:prstGeom prst="straightConnector1">
            <a:avLst/>
          </a:prstGeom>
          <a:ln w="28575">
            <a:solidFill>
              <a:srgbClr val="E5911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4" name="Picture 153"/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50" y="3490197"/>
            <a:ext cx="358318" cy="358318"/>
          </a:xfrm>
          <a:prstGeom prst="rect">
            <a:avLst/>
          </a:prstGeom>
        </p:spPr>
      </p:pic>
      <p:sp>
        <p:nvSpPr>
          <p:cNvPr id="155" name="Oval 154"/>
          <p:cNvSpPr/>
          <p:nvPr/>
        </p:nvSpPr>
        <p:spPr>
          <a:xfrm>
            <a:off x="1890228" y="3303242"/>
            <a:ext cx="576612" cy="576612"/>
          </a:xfrm>
          <a:prstGeom prst="ellipse">
            <a:avLst/>
          </a:prstGeom>
          <a:solidFill>
            <a:srgbClr val="003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900"/>
            <a:endParaRPr lang="id-ID" sz="1067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84" y="3396915"/>
            <a:ext cx="358318" cy="358318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2007272" y="3020181"/>
            <a:ext cx="303288" cy="219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1900"/>
            <a:r>
              <a:rPr lang="id-ID" sz="829" dirty="0" smtClean="0">
                <a:solidFill>
                  <a:srgbClr val="0A0A0A"/>
                </a:solidFill>
                <a:latin typeface="Raleway"/>
              </a:rPr>
              <a:t>11</a:t>
            </a:r>
            <a:endParaRPr lang="id-ID" sz="829" dirty="0">
              <a:solidFill>
                <a:srgbClr val="0A0A0A"/>
              </a:solidFill>
              <a:latin typeface="Raleway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520592" y="3857590"/>
            <a:ext cx="1259520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889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შემაჯამებელი მონიტორინგი </a:t>
            </a:r>
            <a:endParaRPr lang="ka-GE" sz="889" dirty="0">
              <a:solidFill>
                <a:srgbClr val="595959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Roboto _GEO Mt" panose="020B0604020202020204" charset="0"/>
            </a:endParaRPr>
          </a:p>
          <a:p>
            <a:pPr algn="ctr"/>
            <a:endParaRPr lang="ka-GE" sz="889" dirty="0">
              <a:solidFill>
                <a:srgbClr val="595959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Roboto _GEO Mt" panose="020B0604020202020204" charset="0"/>
            </a:endParaRP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3FB0CF87-72C1-4AB0-940A-ACB894035977}"/>
              </a:ext>
            </a:extLst>
          </p:cNvPr>
          <p:cNvCxnSpPr>
            <a:cxnSpLocks/>
          </p:cNvCxnSpPr>
          <p:nvPr/>
        </p:nvCxnSpPr>
        <p:spPr>
          <a:xfrm flipH="1" flipV="1">
            <a:off x="1718075" y="3552058"/>
            <a:ext cx="181667" cy="4"/>
          </a:xfrm>
          <a:prstGeom prst="straightConnector1">
            <a:avLst/>
          </a:prstGeom>
          <a:ln w="28575">
            <a:solidFill>
              <a:srgbClr val="003B5D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2" name="Oval 191"/>
          <p:cNvSpPr/>
          <p:nvPr/>
        </p:nvSpPr>
        <p:spPr>
          <a:xfrm>
            <a:off x="799928" y="3294771"/>
            <a:ext cx="576612" cy="576612"/>
          </a:xfrm>
          <a:prstGeom prst="ellipse">
            <a:avLst/>
          </a:prstGeom>
          <a:solidFill>
            <a:srgbClr val="003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900"/>
            <a:endParaRPr lang="id-ID" sz="1067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04" name="Picture 203"/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86" y="3397174"/>
            <a:ext cx="358318" cy="358318"/>
          </a:xfrm>
          <a:prstGeom prst="rect">
            <a:avLst/>
          </a:prstGeom>
        </p:spPr>
      </p:pic>
      <p:sp>
        <p:nvSpPr>
          <p:cNvPr id="206" name="TextBox 205"/>
          <p:cNvSpPr txBox="1"/>
          <p:nvPr/>
        </p:nvSpPr>
        <p:spPr>
          <a:xfrm>
            <a:off x="449498" y="3859628"/>
            <a:ext cx="1259520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889" dirty="0" smtClean="0">
                <a:solidFill>
                  <a:srgbClr val="595959"/>
                </a:solidFill>
                <a:latin typeface="BPG 2017 DejaVu Sans" panose="020B0603030804020204" pitchFamily="34" charset="0"/>
                <a:ea typeface="DejaVu Sans Condensed" panose="020B0606030804020204" pitchFamily="34" charset="2"/>
                <a:cs typeface="Roboto _GEO Mt" panose="020B0604020202020204" charset="0"/>
              </a:rPr>
              <a:t>დამატებითი მონიტორინგი </a:t>
            </a:r>
            <a:endParaRPr lang="ka-GE" sz="889" dirty="0">
              <a:solidFill>
                <a:srgbClr val="595959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Roboto _GEO Mt" panose="020B0604020202020204" charset="0"/>
            </a:endParaRPr>
          </a:p>
          <a:p>
            <a:pPr algn="ctr"/>
            <a:endParaRPr lang="ka-GE" sz="889" dirty="0">
              <a:solidFill>
                <a:srgbClr val="595959"/>
              </a:solidFill>
              <a:latin typeface="BPG 2017 DejaVu Sans" panose="020B0603030804020204" pitchFamily="34" charset="0"/>
              <a:ea typeface="DejaVu Sans Condensed" panose="020B0606030804020204" pitchFamily="34" charset="2"/>
              <a:cs typeface="Roboto _GEO Mt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6848" y="3016838"/>
            <a:ext cx="4161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41900"/>
            <a:r>
              <a:rPr lang="id-ID" sz="900" dirty="0" smtClean="0">
                <a:solidFill>
                  <a:srgbClr val="0A0A0A"/>
                </a:solidFill>
                <a:latin typeface="Raleway"/>
              </a:rPr>
              <a:t>12</a:t>
            </a:r>
            <a:endParaRPr lang="id-ID" sz="900" dirty="0">
              <a:solidFill>
                <a:srgbClr val="0A0A0A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28667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5484" y="2"/>
            <a:ext cx="8128000" cy="4572000"/>
          </a:xfrm>
          <a:prstGeom prst="rect">
            <a:avLst/>
          </a:prstGeom>
          <a:solidFill>
            <a:srgbClr val="052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8" name="Rectangle 367"/>
          <p:cNvSpPr/>
          <p:nvPr/>
        </p:nvSpPr>
        <p:spPr>
          <a:xfrm>
            <a:off x="1291538" y="2814558"/>
            <a:ext cx="3052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BPG 2017 DejaVu Sans" panose="020B0603030804020204" pitchFamily="34" charset="0"/>
                <a:hlinkClick r:id="rId3"/>
              </a:rPr>
              <a:t>www.enterprise.gov.ge</a:t>
            </a:r>
            <a:endParaRPr lang="en-US" sz="1800" dirty="0">
              <a:solidFill>
                <a:schemeClr val="bg1"/>
              </a:solidFill>
              <a:latin typeface="BPG 2017 DejaVu Sans" panose="020B0603030804020204" pitchFamily="34" charset="0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1291538" y="1830969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A9EA"/>
                </a:solidFill>
              </a:rPr>
              <a:t>15-25</a:t>
            </a:r>
            <a:endParaRPr lang="en-US" sz="2400" b="1" dirty="0">
              <a:solidFill>
                <a:srgbClr val="26A9EA"/>
              </a:solidFill>
            </a:endParaRP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A101F435-78B1-49DC-AE87-82BD6A230878}"/>
              </a:ext>
            </a:extLst>
          </p:cNvPr>
          <p:cNvSpPr/>
          <p:nvPr/>
        </p:nvSpPr>
        <p:spPr>
          <a:xfrm>
            <a:off x="-5484" y="1"/>
            <a:ext cx="45719" cy="4572001"/>
          </a:xfrm>
          <a:prstGeom prst="rect">
            <a:avLst/>
          </a:prstGeom>
          <a:solidFill>
            <a:srgbClr val="50B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0"/>
          </a:p>
        </p:txBody>
      </p:sp>
      <p:sp>
        <p:nvSpPr>
          <p:cNvPr id="372" name="Title 1"/>
          <p:cNvSpPr txBox="1">
            <a:spLocks/>
          </p:cNvSpPr>
          <p:nvPr/>
        </p:nvSpPr>
        <p:spPr>
          <a:xfrm>
            <a:off x="1219726" y="307747"/>
            <a:ext cx="4061512" cy="921265"/>
          </a:xfrm>
          <a:prstGeom prst="rect">
            <a:avLst/>
          </a:prstGeom>
        </p:spPr>
        <p:txBody>
          <a:bodyPr vert="horz" lIns="72115" tIns="36058" rIns="72115" bIns="36058" rtlCol="0" anchor="b">
            <a:noAutofit/>
          </a:bodyPr>
          <a:lstStyle>
            <a:defPPr>
              <a:defRPr lang="en-US"/>
            </a:defPPr>
            <a:lvl1pPr defTabSz="914407">
              <a:spcBef>
                <a:spcPct val="0"/>
              </a:spcBef>
              <a:buNone/>
              <a:defRPr sz="2000" b="0">
                <a:solidFill>
                  <a:srgbClr val="5252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a-GE" sz="1200" b="1" dirty="0">
                <a:solidFill>
                  <a:schemeClr val="bg1"/>
                </a:solidFill>
                <a:latin typeface="BPG Nino Mtavruli" panose="02000506000000020004" pitchFamily="2" charset="0"/>
              </a:rPr>
              <a:t>მიკრო და მცირე მეწარმეობის ხელშეწყობა</a:t>
            </a:r>
            <a:endParaRPr lang="ka-GE" sz="1200" b="1" dirty="0">
              <a:solidFill>
                <a:srgbClr val="26A9EA"/>
              </a:solidFill>
              <a:latin typeface="BPG Nino Mtavruli" panose="02000506000000020004" pitchFamily="2" charset="0"/>
            </a:endParaRPr>
          </a:p>
        </p:txBody>
      </p:sp>
      <p:pic>
        <p:nvPicPr>
          <p:cNvPr id="376" name="Picture 375"/>
          <p:cNvPicPr>
            <a:picLocks noChangeAspect="1"/>
          </p:cNvPicPr>
          <p:nvPr/>
        </p:nvPicPr>
        <p:blipFill>
          <a:blip r:embed="rId4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7" y="753373"/>
            <a:ext cx="489253" cy="489253"/>
          </a:xfrm>
          <a:prstGeom prst="rect">
            <a:avLst/>
          </a:prstGeom>
        </p:spPr>
      </p:pic>
      <p:pic>
        <p:nvPicPr>
          <p:cNvPr id="377" name="Picture 376"/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0" y="2810867"/>
            <a:ext cx="564670" cy="564670"/>
          </a:xfrm>
          <a:prstGeom prst="rect">
            <a:avLst/>
          </a:prstGeom>
        </p:spPr>
      </p:pic>
      <p:sp>
        <p:nvSpPr>
          <p:cNvPr id="381" name="Straight Connector 380">
            <a:extLst>
              <a:ext uri="{FF2B5EF4-FFF2-40B4-BE49-F238E27FC236}">
                <a16:creationId xmlns:a16="http://schemas.microsoft.com/office/drawing/2014/main" id="{170812C5-15EE-4A2F-BE4E-45F2589534FB}"/>
              </a:ext>
            </a:extLst>
          </p:cNvPr>
          <p:cNvSpPr/>
          <p:nvPr/>
        </p:nvSpPr>
        <p:spPr>
          <a:xfrm>
            <a:off x="580852" y="1572329"/>
            <a:ext cx="4126053" cy="0"/>
          </a:xfrm>
          <a:prstGeom prst="line">
            <a:avLst/>
          </a:prstGeom>
          <a:ln w="6350">
            <a:solidFill>
              <a:srgbClr val="50B9EE"/>
            </a:solidFill>
            <a:miter/>
          </a:ln>
        </p:spPr>
        <p:txBody>
          <a:bodyPr lIns="36057" rIns="36057"/>
          <a:lstStyle/>
          <a:p>
            <a:endParaRPr sz="1420"/>
          </a:p>
        </p:txBody>
      </p:sp>
      <p:sp>
        <p:nvSpPr>
          <p:cNvPr id="382" name="Straight Connector 381">
            <a:extLst>
              <a:ext uri="{FF2B5EF4-FFF2-40B4-BE49-F238E27FC236}">
                <a16:creationId xmlns:a16="http://schemas.microsoft.com/office/drawing/2014/main" id="{170812C5-15EE-4A2F-BE4E-45F2589534FB}"/>
              </a:ext>
            </a:extLst>
          </p:cNvPr>
          <p:cNvSpPr/>
          <p:nvPr/>
        </p:nvSpPr>
        <p:spPr>
          <a:xfrm>
            <a:off x="580852" y="2559724"/>
            <a:ext cx="4109305" cy="9161"/>
          </a:xfrm>
          <a:prstGeom prst="line">
            <a:avLst/>
          </a:prstGeom>
          <a:ln w="6350">
            <a:solidFill>
              <a:srgbClr val="50B9EE"/>
            </a:solidFill>
            <a:miter/>
          </a:ln>
        </p:spPr>
        <p:txBody>
          <a:bodyPr lIns="36057" rIns="36057"/>
          <a:lstStyle/>
          <a:p>
            <a:endParaRPr sz="1420"/>
          </a:p>
        </p:txBody>
      </p:sp>
      <p:sp>
        <p:nvSpPr>
          <p:cNvPr id="383" name="Straight Connector 382">
            <a:extLst>
              <a:ext uri="{FF2B5EF4-FFF2-40B4-BE49-F238E27FC236}">
                <a16:creationId xmlns:a16="http://schemas.microsoft.com/office/drawing/2014/main" id="{170812C5-15EE-4A2F-BE4E-45F2589534FB}"/>
              </a:ext>
            </a:extLst>
          </p:cNvPr>
          <p:cNvSpPr/>
          <p:nvPr/>
        </p:nvSpPr>
        <p:spPr>
          <a:xfrm>
            <a:off x="580852" y="3644057"/>
            <a:ext cx="4112655" cy="0"/>
          </a:xfrm>
          <a:prstGeom prst="line">
            <a:avLst/>
          </a:prstGeom>
          <a:ln w="6350">
            <a:solidFill>
              <a:srgbClr val="50B9EE"/>
            </a:solidFill>
            <a:miter/>
          </a:ln>
        </p:spPr>
        <p:txBody>
          <a:bodyPr lIns="36057" rIns="36057"/>
          <a:lstStyle/>
          <a:p>
            <a:endParaRPr sz="1420"/>
          </a:p>
        </p:txBody>
      </p:sp>
      <p:pic>
        <p:nvPicPr>
          <p:cNvPr id="384" name="Picture 383"/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360" y="1748264"/>
            <a:ext cx="505489" cy="505489"/>
          </a:xfrm>
          <a:prstGeom prst="rect">
            <a:avLst/>
          </a:prstGeom>
        </p:spPr>
      </p:pic>
      <p:pic>
        <p:nvPicPr>
          <p:cNvPr id="386" name="Graphic 23">
            <a:extLst>
              <a:ext uri="{FF2B5EF4-FFF2-40B4-BE49-F238E27FC236}">
                <a16:creationId xmlns:a16="http://schemas.microsoft.com/office/drawing/2014/main" id="{5FD03052-E72F-43CA-856B-7443CC9BDB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8568" y="2247704"/>
            <a:ext cx="2266312" cy="13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35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3984</TotalTime>
  <Words>319</Words>
  <Application>Microsoft Office PowerPoint</Application>
  <PresentationFormat>Custom</PresentationFormat>
  <Paragraphs>81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BPG 2017 DejaVu Sans</vt:lpstr>
      <vt:lpstr>BPG Nino Mtavruli</vt:lpstr>
      <vt:lpstr>Calibri</vt:lpstr>
      <vt:lpstr>Calibri Light</vt:lpstr>
      <vt:lpstr>DejaVu Sans</vt:lpstr>
      <vt:lpstr>DejaVu Sans Condensed</vt:lpstr>
      <vt:lpstr>IntroW01-BlackInlineCaps</vt:lpstr>
      <vt:lpstr>Raleway</vt:lpstr>
      <vt:lpstr>Roboto _GEO Mt</vt:lpstr>
      <vt:lpstr>Sylfaen</vt:lpstr>
      <vt:lpstr>Office Theme</vt:lpstr>
      <vt:lpstr>PowerPoint Presentation</vt:lpstr>
      <vt:lpstr>PowerPoint Presentation</vt:lpstr>
      <vt:lpstr> მიკრო და მცირე მეწარმეობის ხელშეწყობა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Tekla Kipiani</dc:creator>
  <cp:lastModifiedBy>mariam chichua</cp:lastModifiedBy>
  <cp:revision>511</cp:revision>
  <dcterms:created xsi:type="dcterms:W3CDTF">2020-04-30T08:07:39Z</dcterms:created>
  <dcterms:modified xsi:type="dcterms:W3CDTF">2023-02-21T11:23:49Z</dcterms:modified>
</cp:coreProperties>
</file>